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9"/>
  </p:notesMasterIdLst>
  <p:sldIdLst>
    <p:sldId id="507" r:id="rId2"/>
    <p:sldId id="508" r:id="rId3"/>
    <p:sldId id="456" r:id="rId4"/>
    <p:sldId id="458" r:id="rId5"/>
    <p:sldId id="459" r:id="rId6"/>
    <p:sldId id="461" r:id="rId7"/>
    <p:sldId id="462" r:id="rId8"/>
    <p:sldId id="460" r:id="rId9"/>
    <p:sldId id="465" r:id="rId10"/>
    <p:sldId id="463" r:id="rId11"/>
    <p:sldId id="464" r:id="rId12"/>
    <p:sldId id="501" r:id="rId13"/>
    <p:sldId id="500" r:id="rId14"/>
    <p:sldId id="466" r:id="rId15"/>
    <p:sldId id="568" r:id="rId16"/>
    <p:sldId id="569" r:id="rId17"/>
    <p:sldId id="570" r:id="rId18"/>
    <p:sldId id="571" r:id="rId19"/>
    <p:sldId id="572" r:id="rId20"/>
    <p:sldId id="573" r:id="rId21"/>
    <p:sldId id="499" r:id="rId22"/>
    <p:sldId id="467" r:id="rId23"/>
    <p:sldId id="502" r:id="rId24"/>
    <p:sldId id="504" r:id="rId25"/>
    <p:sldId id="503" r:id="rId26"/>
    <p:sldId id="505" r:id="rId27"/>
    <p:sldId id="506" r:id="rId28"/>
    <p:sldId id="509" r:id="rId29"/>
    <p:sldId id="269" r:id="rId30"/>
    <p:sldId id="288" r:id="rId31"/>
    <p:sldId id="257" r:id="rId32"/>
    <p:sldId id="567" r:id="rId33"/>
    <p:sldId id="529" r:id="rId34"/>
    <p:sldId id="457" r:id="rId35"/>
    <p:sldId id="362" r:id="rId36"/>
    <p:sldId id="364" r:id="rId37"/>
    <p:sldId id="363" r:id="rId38"/>
    <p:sldId id="365" r:id="rId39"/>
    <p:sldId id="367" r:id="rId40"/>
    <p:sldId id="549" r:id="rId41"/>
    <p:sldId id="550" r:id="rId42"/>
    <p:sldId id="559" r:id="rId43"/>
    <p:sldId id="453" r:id="rId44"/>
    <p:sldId id="325" r:id="rId45"/>
    <p:sldId id="326" r:id="rId46"/>
    <p:sldId id="328" r:id="rId47"/>
    <p:sldId id="516" r:id="rId48"/>
    <p:sldId id="518" r:id="rId49"/>
    <p:sldId id="519" r:id="rId50"/>
    <p:sldId id="521" r:id="rId51"/>
    <p:sldId id="522" r:id="rId52"/>
    <p:sldId id="484" r:id="rId53"/>
    <p:sldId id="485" r:id="rId54"/>
    <p:sldId id="561" r:id="rId55"/>
    <p:sldId id="264" r:id="rId56"/>
    <p:sldId id="523" r:id="rId57"/>
    <p:sldId id="361" r:id="rId58"/>
    <p:sldId id="524" r:id="rId59"/>
    <p:sldId id="373" r:id="rId60"/>
    <p:sldId id="272" r:id="rId61"/>
    <p:sldId id="562" r:id="rId62"/>
    <p:sldId id="498" r:id="rId63"/>
    <p:sldId id="526" r:id="rId64"/>
    <p:sldId id="492" r:id="rId65"/>
    <p:sldId id="574" r:id="rId66"/>
    <p:sldId id="575" r:id="rId67"/>
    <p:sldId id="299" r:id="rId6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92867" autoAdjust="0"/>
  </p:normalViewPr>
  <p:slideViewPr>
    <p:cSldViewPr snapToGrid="0" snapToObjects="1">
      <p:cViewPr varScale="1">
        <p:scale>
          <a:sx n="111" d="100"/>
          <a:sy n="111" d="100"/>
        </p:scale>
        <p:origin x="86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image" Target="../media/image4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image" Target="../media/image4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1A31C6-5F82-DE48-B54A-62CE64B7D7A9}" type="doc">
      <dgm:prSet loTypeId="urn:microsoft.com/office/officeart/2008/layout/CaptionedPictures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4D1E90D0-04C9-1F4D-A8DB-64375618EFEE}">
      <dgm:prSet/>
      <dgm:spPr/>
      <dgm:t>
        <a:bodyPr/>
        <a:lstStyle/>
        <a:p>
          <a:r>
            <a:rPr lang="ru-RU" dirty="0">
              <a:solidFill>
                <a:schemeClr val="tx1"/>
              </a:solidFill>
            </a:rPr>
            <a:t>Критерии и цели не определены</a:t>
          </a:r>
        </a:p>
      </dgm:t>
    </dgm:pt>
    <dgm:pt modelId="{470D3B35-1FAE-E043-A779-EC8B8E1BE691}" type="parTrans" cxnId="{DB72CCFC-45E2-4A40-9F1B-74ED0DA131FE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6EADC18-179D-4A4A-AC9C-4DB22F7DFB37}" type="sibTrans" cxnId="{DB72CCFC-45E2-4A40-9F1B-74ED0DA131FE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076CB24-BB32-5644-8CDB-48ED1783B2EA}">
      <dgm:prSet/>
      <dgm:spPr/>
      <dgm:t>
        <a:bodyPr/>
        <a:lstStyle/>
        <a:p>
          <a:r>
            <a:rPr lang="ru-RU">
              <a:solidFill>
                <a:schemeClr val="tx1"/>
              </a:solidFill>
            </a:rPr>
            <a:t>Нет данных</a:t>
          </a:r>
          <a:endParaRPr lang="ru-RU" dirty="0">
            <a:solidFill>
              <a:schemeClr val="tx1"/>
            </a:solidFill>
          </a:endParaRPr>
        </a:p>
      </dgm:t>
    </dgm:pt>
    <dgm:pt modelId="{30903E46-9DFF-4B4A-8E1B-BD5EDC11CE28}" type="parTrans" cxnId="{EA4BE562-F421-9243-93FB-AE07BE646F4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70F78A1-A660-CC42-A4EF-5693E0BFA28B}" type="sibTrans" cxnId="{EA4BE562-F421-9243-93FB-AE07BE646F4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2D820F1-1DD6-2B4C-9FDF-8475BC67046F}">
      <dgm:prSet/>
      <dgm:spPr/>
      <dgm:t>
        <a:bodyPr/>
        <a:lstStyle/>
        <a:p>
          <a:r>
            <a:rPr lang="ru-RU">
              <a:solidFill>
                <a:schemeClr val="tx1"/>
              </a:solidFill>
            </a:rPr>
            <a:t>Пространство поиска решений колоссально – даже суперкомпьютер не справится</a:t>
          </a:r>
          <a:endParaRPr lang="ru-RU" dirty="0">
            <a:solidFill>
              <a:schemeClr val="tx1"/>
            </a:solidFill>
          </a:endParaRPr>
        </a:p>
      </dgm:t>
    </dgm:pt>
    <dgm:pt modelId="{8E2C105E-3E43-8544-BF9D-2BEB221723D0}" type="parTrans" cxnId="{700222CA-2BCB-5146-9F83-86FB116562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93094320-E5F4-DF49-A7C3-202B1799F69E}" type="sibTrans" cxnId="{700222CA-2BCB-5146-9F83-86FB116562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7EF3D3D-9735-304E-8227-D38B4629FC63}" type="pres">
      <dgm:prSet presAssocID="{A11A31C6-5F82-DE48-B54A-62CE64B7D7A9}" presName="Name0" presStyleCnt="0">
        <dgm:presLayoutVars>
          <dgm:chMax/>
          <dgm:chPref/>
          <dgm:dir/>
        </dgm:presLayoutVars>
      </dgm:prSet>
      <dgm:spPr/>
    </dgm:pt>
    <dgm:pt modelId="{A1344B61-9234-A043-8624-0EF7B476B0D8}" type="pres">
      <dgm:prSet presAssocID="{4D1E90D0-04C9-1F4D-A8DB-64375618EFEE}" presName="composite" presStyleCnt="0">
        <dgm:presLayoutVars>
          <dgm:chMax val="1"/>
          <dgm:chPref val="1"/>
        </dgm:presLayoutVars>
      </dgm:prSet>
      <dgm:spPr/>
    </dgm:pt>
    <dgm:pt modelId="{D37AC44B-CA82-EE40-880B-D81957B2007F}" type="pres">
      <dgm:prSet presAssocID="{4D1E90D0-04C9-1F4D-A8DB-64375618EFEE}" presName="Accent" presStyleLbl="trAlignAcc1" presStyleIdx="0" presStyleCnt="3">
        <dgm:presLayoutVars>
          <dgm:chMax val="0"/>
          <dgm:chPref val="0"/>
        </dgm:presLayoutVars>
      </dgm:prSet>
      <dgm:spPr/>
    </dgm:pt>
    <dgm:pt modelId="{3E9B36E2-1926-2C4D-9711-A839558F6670}" type="pres">
      <dgm:prSet presAssocID="{4D1E90D0-04C9-1F4D-A8DB-64375618EFE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14689CCF-CA00-2F40-8846-269DEBD30453}" type="pres">
      <dgm:prSet presAssocID="{4D1E90D0-04C9-1F4D-A8DB-64375618EFEE}" presName="ChildComposite" presStyleCnt="0"/>
      <dgm:spPr/>
    </dgm:pt>
    <dgm:pt modelId="{8D4E5C27-5BAD-7C4D-9CB3-B1DFB3D02546}" type="pres">
      <dgm:prSet presAssocID="{4D1E90D0-04C9-1F4D-A8DB-64375618EFE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AA696DD-6583-A94D-8645-4A1479F8E6F3}" type="pres">
      <dgm:prSet presAssocID="{4D1E90D0-04C9-1F4D-A8DB-64375618EFE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23893C28-77F6-BC4B-B8E2-7AD0C1E5D112}" type="pres">
      <dgm:prSet presAssocID="{36EADC18-179D-4A4A-AC9C-4DB22F7DFB37}" presName="sibTrans" presStyleCnt="0"/>
      <dgm:spPr/>
    </dgm:pt>
    <dgm:pt modelId="{271DE095-5983-2644-959C-8615AF7FED80}" type="pres">
      <dgm:prSet presAssocID="{E076CB24-BB32-5644-8CDB-48ED1783B2EA}" presName="composite" presStyleCnt="0">
        <dgm:presLayoutVars>
          <dgm:chMax val="1"/>
          <dgm:chPref val="1"/>
        </dgm:presLayoutVars>
      </dgm:prSet>
      <dgm:spPr/>
    </dgm:pt>
    <dgm:pt modelId="{46803F90-BA7F-9F46-8FD7-FB548CAF29A0}" type="pres">
      <dgm:prSet presAssocID="{E076CB24-BB32-5644-8CDB-48ED1783B2EA}" presName="Accent" presStyleLbl="trAlignAcc1" presStyleIdx="1" presStyleCnt="3">
        <dgm:presLayoutVars>
          <dgm:chMax val="0"/>
          <dgm:chPref val="0"/>
        </dgm:presLayoutVars>
      </dgm:prSet>
      <dgm:spPr/>
    </dgm:pt>
    <dgm:pt modelId="{7A2A3AA7-858B-9843-924B-49D7A4C76DDF}" type="pres">
      <dgm:prSet presAssocID="{E076CB24-BB32-5644-8CDB-48ED1783B2EA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duotone>
              <a:schemeClr val="accent1">
                <a:hueOff val="36168"/>
                <a:satOff val="-1390"/>
                <a:lumOff val="4885"/>
                <a:alphaOff val="0"/>
                <a:shade val="20000"/>
                <a:satMod val="200000"/>
              </a:schemeClr>
              <a:schemeClr val="accent1">
                <a:hueOff val="36168"/>
                <a:satOff val="-1390"/>
                <a:lumOff val="4885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73B52DF-1B64-5546-B677-4E561A2E2F80}" type="pres">
      <dgm:prSet presAssocID="{E076CB24-BB32-5644-8CDB-48ED1783B2EA}" presName="ChildComposite" presStyleCnt="0"/>
      <dgm:spPr/>
    </dgm:pt>
    <dgm:pt modelId="{CB50F4A3-BF73-394A-9FF6-D3768478B655}" type="pres">
      <dgm:prSet presAssocID="{E076CB24-BB32-5644-8CDB-48ED1783B2E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94B02A-C555-AC4B-B9EA-5121CB0ABFED}" type="pres">
      <dgm:prSet presAssocID="{E076CB24-BB32-5644-8CDB-48ED1783B2EA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A68366DE-DE80-4A4A-9FAB-AF1B69636FC0}" type="pres">
      <dgm:prSet presAssocID="{E70F78A1-A660-CC42-A4EF-5693E0BFA28B}" presName="sibTrans" presStyleCnt="0"/>
      <dgm:spPr/>
    </dgm:pt>
    <dgm:pt modelId="{3FCBC4DB-7AFD-564E-B8AA-4CF579ECC004}" type="pres">
      <dgm:prSet presAssocID="{E2D820F1-1DD6-2B4C-9FDF-8475BC67046F}" presName="composite" presStyleCnt="0">
        <dgm:presLayoutVars>
          <dgm:chMax val="1"/>
          <dgm:chPref val="1"/>
        </dgm:presLayoutVars>
      </dgm:prSet>
      <dgm:spPr/>
    </dgm:pt>
    <dgm:pt modelId="{B96C0664-5376-C841-A6A3-5D81B158AD9A}" type="pres">
      <dgm:prSet presAssocID="{E2D820F1-1DD6-2B4C-9FDF-8475BC67046F}" presName="Accent" presStyleLbl="trAlignAcc1" presStyleIdx="2" presStyleCnt="3">
        <dgm:presLayoutVars>
          <dgm:chMax val="0"/>
          <dgm:chPref val="0"/>
        </dgm:presLayoutVars>
      </dgm:prSet>
      <dgm:spPr/>
    </dgm:pt>
    <dgm:pt modelId="{F384104E-971B-A84E-B130-7F680E5F58CD}" type="pres">
      <dgm:prSet presAssocID="{E2D820F1-1DD6-2B4C-9FDF-8475BC67046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duotone>
              <a:schemeClr val="accent1">
                <a:hueOff val="72337"/>
                <a:satOff val="-2780"/>
                <a:lumOff val="9770"/>
                <a:alphaOff val="0"/>
                <a:shade val="20000"/>
                <a:satMod val="200000"/>
              </a:schemeClr>
              <a:schemeClr val="accent1">
                <a:hueOff val="72337"/>
                <a:satOff val="-2780"/>
                <a:lumOff val="977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6FD4C86A-CE01-2F42-8559-D407F639E812}" type="pres">
      <dgm:prSet presAssocID="{E2D820F1-1DD6-2B4C-9FDF-8475BC67046F}" presName="ChildComposite" presStyleCnt="0"/>
      <dgm:spPr/>
    </dgm:pt>
    <dgm:pt modelId="{0F00D752-9482-BC48-925A-86F1B49657F1}" type="pres">
      <dgm:prSet presAssocID="{E2D820F1-1DD6-2B4C-9FDF-8475BC67046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D2041F1-7E8F-1A45-9572-722A41F32E78}" type="pres">
      <dgm:prSet presAssocID="{E2D820F1-1DD6-2B4C-9FDF-8475BC67046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F4A1A90F-5C32-4F4B-808C-FB1DC16CFB70}" type="presOf" srcId="{E076CB24-BB32-5644-8CDB-48ED1783B2EA}" destId="{3594B02A-C555-AC4B-B9EA-5121CB0ABFED}" srcOrd="0" destOrd="0" presId="urn:microsoft.com/office/officeart/2008/layout/CaptionedPictures"/>
    <dgm:cxn modelId="{15918D51-D799-D448-B2B5-888BB954ADC5}" type="presOf" srcId="{E2D820F1-1DD6-2B4C-9FDF-8475BC67046F}" destId="{FD2041F1-7E8F-1A45-9572-722A41F32E78}" srcOrd="0" destOrd="0" presId="urn:microsoft.com/office/officeart/2008/layout/CaptionedPictures"/>
    <dgm:cxn modelId="{EA4BE562-F421-9243-93FB-AE07BE646F44}" srcId="{A11A31C6-5F82-DE48-B54A-62CE64B7D7A9}" destId="{E076CB24-BB32-5644-8CDB-48ED1783B2EA}" srcOrd="1" destOrd="0" parTransId="{30903E46-9DFF-4B4A-8E1B-BD5EDC11CE28}" sibTransId="{E70F78A1-A660-CC42-A4EF-5693E0BFA28B}"/>
    <dgm:cxn modelId="{F1444070-5469-8349-869C-A61D3B4CCC7E}" type="presOf" srcId="{4D1E90D0-04C9-1F4D-A8DB-64375618EFEE}" destId="{DAA696DD-6583-A94D-8645-4A1479F8E6F3}" srcOrd="0" destOrd="0" presId="urn:microsoft.com/office/officeart/2008/layout/CaptionedPictures"/>
    <dgm:cxn modelId="{700222CA-2BCB-5146-9F83-86FB1165629C}" srcId="{A11A31C6-5F82-DE48-B54A-62CE64B7D7A9}" destId="{E2D820F1-1DD6-2B4C-9FDF-8475BC67046F}" srcOrd="2" destOrd="0" parTransId="{8E2C105E-3E43-8544-BF9D-2BEB221723D0}" sibTransId="{93094320-E5F4-DF49-A7C3-202B1799F69E}"/>
    <dgm:cxn modelId="{E68FE7E3-7F35-184D-BD33-B233532438C9}" type="presOf" srcId="{A11A31C6-5F82-DE48-B54A-62CE64B7D7A9}" destId="{37EF3D3D-9735-304E-8227-D38B4629FC63}" srcOrd="0" destOrd="0" presId="urn:microsoft.com/office/officeart/2008/layout/CaptionedPictures"/>
    <dgm:cxn modelId="{DB72CCFC-45E2-4A40-9F1B-74ED0DA131FE}" srcId="{A11A31C6-5F82-DE48-B54A-62CE64B7D7A9}" destId="{4D1E90D0-04C9-1F4D-A8DB-64375618EFEE}" srcOrd="0" destOrd="0" parTransId="{470D3B35-1FAE-E043-A779-EC8B8E1BE691}" sibTransId="{36EADC18-179D-4A4A-AC9C-4DB22F7DFB37}"/>
    <dgm:cxn modelId="{760375B3-40CD-E244-9921-126C5A258AB6}" type="presParOf" srcId="{37EF3D3D-9735-304E-8227-D38B4629FC63}" destId="{A1344B61-9234-A043-8624-0EF7B476B0D8}" srcOrd="0" destOrd="0" presId="urn:microsoft.com/office/officeart/2008/layout/CaptionedPictures"/>
    <dgm:cxn modelId="{58A72F1D-545F-A84F-A6BF-DDFBFE8E295A}" type="presParOf" srcId="{A1344B61-9234-A043-8624-0EF7B476B0D8}" destId="{D37AC44B-CA82-EE40-880B-D81957B2007F}" srcOrd="0" destOrd="0" presId="urn:microsoft.com/office/officeart/2008/layout/CaptionedPictures"/>
    <dgm:cxn modelId="{1F6B7583-7962-FA40-A7BE-68BB7EEBBEC3}" type="presParOf" srcId="{A1344B61-9234-A043-8624-0EF7B476B0D8}" destId="{3E9B36E2-1926-2C4D-9711-A839558F6670}" srcOrd="1" destOrd="0" presId="urn:microsoft.com/office/officeart/2008/layout/CaptionedPictures"/>
    <dgm:cxn modelId="{59830E9C-4407-8D42-B5CD-A89346D6FAE1}" type="presParOf" srcId="{A1344B61-9234-A043-8624-0EF7B476B0D8}" destId="{14689CCF-CA00-2F40-8846-269DEBD30453}" srcOrd="2" destOrd="0" presId="urn:microsoft.com/office/officeart/2008/layout/CaptionedPictures"/>
    <dgm:cxn modelId="{9DB89AB5-8C78-0A44-BEA8-0086911581E9}" type="presParOf" srcId="{14689CCF-CA00-2F40-8846-269DEBD30453}" destId="{8D4E5C27-5BAD-7C4D-9CB3-B1DFB3D02546}" srcOrd="0" destOrd="0" presId="urn:microsoft.com/office/officeart/2008/layout/CaptionedPictures"/>
    <dgm:cxn modelId="{C6151D18-ADE6-A343-A731-205968980213}" type="presParOf" srcId="{14689CCF-CA00-2F40-8846-269DEBD30453}" destId="{DAA696DD-6583-A94D-8645-4A1479F8E6F3}" srcOrd="1" destOrd="0" presId="urn:microsoft.com/office/officeart/2008/layout/CaptionedPictures"/>
    <dgm:cxn modelId="{8CC30473-1D21-B043-AC6B-6F430DCCFA20}" type="presParOf" srcId="{37EF3D3D-9735-304E-8227-D38B4629FC63}" destId="{23893C28-77F6-BC4B-B8E2-7AD0C1E5D112}" srcOrd="1" destOrd="0" presId="urn:microsoft.com/office/officeart/2008/layout/CaptionedPictures"/>
    <dgm:cxn modelId="{89DB45F0-E4B9-534D-8F90-EDC711061CFE}" type="presParOf" srcId="{37EF3D3D-9735-304E-8227-D38B4629FC63}" destId="{271DE095-5983-2644-959C-8615AF7FED80}" srcOrd="2" destOrd="0" presId="urn:microsoft.com/office/officeart/2008/layout/CaptionedPictures"/>
    <dgm:cxn modelId="{AF58ACCF-C7AA-8E41-ACC2-07F2A8417528}" type="presParOf" srcId="{271DE095-5983-2644-959C-8615AF7FED80}" destId="{46803F90-BA7F-9F46-8FD7-FB548CAF29A0}" srcOrd="0" destOrd="0" presId="urn:microsoft.com/office/officeart/2008/layout/CaptionedPictures"/>
    <dgm:cxn modelId="{6FD66490-9FD6-AF49-A7F7-410C25B4876E}" type="presParOf" srcId="{271DE095-5983-2644-959C-8615AF7FED80}" destId="{7A2A3AA7-858B-9843-924B-49D7A4C76DDF}" srcOrd="1" destOrd="0" presId="urn:microsoft.com/office/officeart/2008/layout/CaptionedPictures"/>
    <dgm:cxn modelId="{E42B2B20-6F9B-1041-A54D-AAC5AE2A15EF}" type="presParOf" srcId="{271DE095-5983-2644-959C-8615AF7FED80}" destId="{773B52DF-1B64-5546-B677-4E561A2E2F80}" srcOrd="2" destOrd="0" presId="urn:microsoft.com/office/officeart/2008/layout/CaptionedPictures"/>
    <dgm:cxn modelId="{6414BDB9-506E-9840-A498-EDD8B834866C}" type="presParOf" srcId="{773B52DF-1B64-5546-B677-4E561A2E2F80}" destId="{CB50F4A3-BF73-394A-9FF6-D3768478B655}" srcOrd="0" destOrd="0" presId="urn:microsoft.com/office/officeart/2008/layout/CaptionedPictures"/>
    <dgm:cxn modelId="{A28D4242-ADB1-484C-971B-92BBCEE72990}" type="presParOf" srcId="{773B52DF-1B64-5546-B677-4E561A2E2F80}" destId="{3594B02A-C555-AC4B-B9EA-5121CB0ABFED}" srcOrd="1" destOrd="0" presId="urn:microsoft.com/office/officeart/2008/layout/CaptionedPictures"/>
    <dgm:cxn modelId="{46BAB872-BEB7-2C46-BCE6-F42E418AA1BC}" type="presParOf" srcId="{37EF3D3D-9735-304E-8227-D38B4629FC63}" destId="{A68366DE-DE80-4A4A-9FAB-AF1B69636FC0}" srcOrd="3" destOrd="0" presId="urn:microsoft.com/office/officeart/2008/layout/CaptionedPictures"/>
    <dgm:cxn modelId="{337BBF46-F347-6840-AA55-47FB10D7CAFE}" type="presParOf" srcId="{37EF3D3D-9735-304E-8227-D38B4629FC63}" destId="{3FCBC4DB-7AFD-564E-B8AA-4CF579ECC004}" srcOrd="4" destOrd="0" presId="urn:microsoft.com/office/officeart/2008/layout/CaptionedPictures"/>
    <dgm:cxn modelId="{A6C5E95A-2D76-744F-AB05-093780A69DF1}" type="presParOf" srcId="{3FCBC4DB-7AFD-564E-B8AA-4CF579ECC004}" destId="{B96C0664-5376-C841-A6A3-5D81B158AD9A}" srcOrd="0" destOrd="0" presId="urn:microsoft.com/office/officeart/2008/layout/CaptionedPictures"/>
    <dgm:cxn modelId="{3542E657-D7C2-8247-9768-938B3ABEF4D6}" type="presParOf" srcId="{3FCBC4DB-7AFD-564E-B8AA-4CF579ECC004}" destId="{F384104E-971B-A84E-B130-7F680E5F58CD}" srcOrd="1" destOrd="0" presId="urn:microsoft.com/office/officeart/2008/layout/CaptionedPictures"/>
    <dgm:cxn modelId="{EBE59EEE-625D-D44F-9264-D8E6C7171193}" type="presParOf" srcId="{3FCBC4DB-7AFD-564E-B8AA-4CF579ECC004}" destId="{6FD4C86A-CE01-2F42-8559-D407F639E812}" srcOrd="2" destOrd="0" presId="urn:microsoft.com/office/officeart/2008/layout/CaptionedPictures"/>
    <dgm:cxn modelId="{F1F9A178-905F-754D-9866-96E14DF012BC}" type="presParOf" srcId="{6FD4C86A-CE01-2F42-8559-D407F639E812}" destId="{0F00D752-9482-BC48-925A-86F1B49657F1}" srcOrd="0" destOrd="0" presId="urn:microsoft.com/office/officeart/2008/layout/CaptionedPictures"/>
    <dgm:cxn modelId="{C87AD2B4-DA5D-524F-A8B3-9F4770D64E96}" type="presParOf" srcId="{6FD4C86A-CE01-2F42-8559-D407F639E812}" destId="{FD2041F1-7E8F-1A45-9572-722A41F32E7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E28FC2-55CC-6C4C-B511-0CB33CC696F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043B2B86-2666-E542-85AE-3B7D7C151242}">
      <dgm:prSet/>
      <dgm:spPr/>
      <dgm:t>
        <a:bodyPr/>
        <a:lstStyle/>
        <a:p>
          <a:r>
            <a:rPr lang="ru-RU" dirty="0"/>
            <a:t>Классическая оптимизация</a:t>
          </a:r>
        </a:p>
      </dgm:t>
    </dgm:pt>
    <dgm:pt modelId="{E3DB8F8D-6C64-CD4F-88B3-803703ADABA8}" type="parTrans" cxnId="{7540B9C0-CBE8-8D4F-9207-70C789CD761F}">
      <dgm:prSet/>
      <dgm:spPr/>
      <dgm:t>
        <a:bodyPr/>
        <a:lstStyle/>
        <a:p>
          <a:endParaRPr lang="ru-RU"/>
        </a:p>
      </dgm:t>
    </dgm:pt>
    <dgm:pt modelId="{74BB7670-7CC4-0E46-BF6D-99E812FB2698}" type="sibTrans" cxnId="{7540B9C0-CBE8-8D4F-9207-70C789CD761F}">
      <dgm:prSet/>
      <dgm:spPr/>
      <dgm:t>
        <a:bodyPr/>
        <a:lstStyle/>
        <a:p>
          <a:endParaRPr lang="ru-RU"/>
        </a:p>
      </dgm:t>
    </dgm:pt>
    <dgm:pt modelId="{CBD02B2B-3FC6-D646-962F-E16F9D900F4C}">
      <dgm:prSet/>
      <dgm:spPr/>
      <dgm:t>
        <a:bodyPr/>
        <a:lstStyle/>
        <a:p>
          <a:r>
            <a:rPr lang="ru-RU"/>
            <a:t>Метаэвристики</a:t>
          </a:r>
        </a:p>
      </dgm:t>
    </dgm:pt>
    <dgm:pt modelId="{64B39A45-8875-E54A-A10A-8F9522CA0E1F}" type="parTrans" cxnId="{758B8F72-73BD-E74F-9FBC-D2CF9274C5CF}">
      <dgm:prSet/>
      <dgm:spPr/>
      <dgm:t>
        <a:bodyPr/>
        <a:lstStyle/>
        <a:p>
          <a:endParaRPr lang="ru-RU"/>
        </a:p>
      </dgm:t>
    </dgm:pt>
    <dgm:pt modelId="{4E205DF2-2259-2E49-BA70-E62D27E7D07A}" type="sibTrans" cxnId="{758B8F72-73BD-E74F-9FBC-D2CF9274C5CF}">
      <dgm:prSet/>
      <dgm:spPr/>
      <dgm:t>
        <a:bodyPr/>
        <a:lstStyle/>
        <a:p>
          <a:endParaRPr lang="ru-RU"/>
        </a:p>
      </dgm:t>
    </dgm:pt>
    <dgm:pt modelId="{6398324A-3BE4-0841-B068-E0A27B18843F}">
      <dgm:prSet/>
      <dgm:spPr/>
      <dgm:t>
        <a:bodyPr/>
        <a:lstStyle/>
        <a:p>
          <a:r>
            <a:rPr lang="ru-RU"/>
            <a:t>Мультиагентные системы</a:t>
          </a:r>
        </a:p>
      </dgm:t>
    </dgm:pt>
    <dgm:pt modelId="{F38148FE-7096-A346-BE63-7A1ACEE398F2}" type="parTrans" cxnId="{DBC4C618-BF63-DC4B-97D1-89CB0CF9604D}">
      <dgm:prSet/>
      <dgm:spPr/>
      <dgm:t>
        <a:bodyPr/>
        <a:lstStyle/>
        <a:p>
          <a:endParaRPr lang="ru-RU"/>
        </a:p>
      </dgm:t>
    </dgm:pt>
    <dgm:pt modelId="{BB8C493B-0889-8A48-AAEB-06F7FC75A685}" type="sibTrans" cxnId="{DBC4C618-BF63-DC4B-97D1-89CB0CF9604D}">
      <dgm:prSet/>
      <dgm:spPr/>
      <dgm:t>
        <a:bodyPr/>
        <a:lstStyle/>
        <a:p>
          <a:endParaRPr lang="ru-RU"/>
        </a:p>
      </dgm:t>
    </dgm:pt>
    <dgm:pt modelId="{29845A0E-E40F-F040-B9E8-FE45BF856632}">
      <dgm:prSet/>
      <dgm:spPr/>
      <dgm:t>
        <a:bodyPr/>
        <a:lstStyle/>
        <a:p>
          <a:r>
            <a:rPr lang="ru-RU"/>
            <a:t>Машинное обучение с подкреплением</a:t>
          </a:r>
        </a:p>
      </dgm:t>
    </dgm:pt>
    <dgm:pt modelId="{DB021CA3-B5A9-EE46-BA86-B587AF2FEDF7}" type="parTrans" cxnId="{B960635A-87F3-5441-8415-B300F80BBFD1}">
      <dgm:prSet/>
      <dgm:spPr/>
      <dgm:t>
        <a:bodyPr/>
        <a:lstStyle/>
        <a:p>
          <a:endParaRPr lang="ru-RU"/>
        </a:p>
      </dgm:t>
    </dgm:pt>
    <dgm:pt modelId="{A3C65197-6849-954C-A24F-FBBBB63208B8}" type="sibTrans" cxnId="{B960635A-87F3-5441-8415-B300F80BBFD1}">
      <dgm:prSet/>
      <dgm:spPr/>
      <dgm:t>
        <a:bodyPr/>
        <a:lstStyle/>
        <a:p>
          <a:endParaRPr lang="ru-RU"/>
        </a:p>
      </dgm:t>
    </dgm:pt>
    <dgm:pt modelId="{7510D877-62FA-FF4D-9045-53E3F603C79B}" type="pres">
      <dgm:prSet presAssocID="{AAE28FC2-55CC-6C4C-B511-0CB33CC696F3}" presName="compositeShape" presStyleCnt="0">
        <dgm:presLayoutVars>
          <dgm:chMax val="7"/>
          <dgm:dir/>
          <dgm:resizeHandles val="exact"/>
        </dgm:presLayoutVars>
      </dgm:prSet>
      <dgm:spPr/>
    </dgm:pt>
    <dgm:pt modelId="{EA39F49E-4493-924B-9C29-FBE1373524EA}" type="pres">
      <dgm:prSet presAssocID="{043B2B86-2666-E542-85AE-3B7D7C151242}" presName="circ1" presStyleLbl="vennNode1" presStyleIdx="0" presStyleCnt="4"/>
      <dgm:spPr/>
    </dgm:pt>
    <dgm:pt modelId="{62BF12DC-70EB-3741-94DB-E88BFB8DC7B9}" type="pres">
      <dgm:prSet presAssocID="{043B2B86-2666-E542-85AE-3B7D7C15124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64FD38-4203-6443-AA47-5408E057045A}" type="pres">
      <dgm:prSet presAssocID="{CBD02B2B-3FC6-D646-962F-E16F9D900F4C}" presName="circ2" presStyleLbl="vennNode1" presStyleIdx="1" presStyleCnt="4"/>
      <dgm:spPr/>
    </dgm:pt>
    <dgm:pt modelId="{4A5382BF-1353-5140-B36B-1655A7496523}" type="pres">
      <dgm:prSet presAssocID="{CBD02B2B-3FC6-D646-962F-E16F9D900F4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3665B5A-2583-D846-BE4B-D9E43453541A}" type="pres">
      <dgm:prSet presAssocID="{6398324A-3BE4-0841-B068-E0A27B18843F}" presName="circ3" presStyleLbl="vennNode1" presStyleIdx="2" presStyleCnt="4"/>
      <dgm:spPr/>
    </dgm:pt>
    <dgm:pt modelId="{D926B6A4-4D13-7647-8D9C-0DE65F18B554}" type="pres">
      <dgm:prSet presAssocID="{6398324A-3BE4-0841-B068-E0A27B18843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8C3E77B-62A9-494E-A517-2F07F5E4C9F5}" type="pres">
      <dgm:prSet presAssocID="{29845A0E-E40F-F040-B9E8-FE45BF856632}" presName="circ4" presStyleLbl="vennNode1" presStyleIdx="3" presStyleCnt="4"/>
      <dgm:spPr/>
    </dgm:pt>
    <dgm:pt modelId="{237F40C4-BF2F-2348-A820-7E447FFB346C}" type="pres">
      <dgm:prSet presAssocID="{29845A0E-E40F-F040-B9E8-FE45BF856632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BC4C618-BF63-DC4B-97D1-89CB0CF9604D}" srcId="{AAE28FC2-55CC-6C4C-B511-0CB33CC696F3}" destId="{6398324A-3BE4-0841-B068-E0A27B18843F}" srcOrd="2" destOrd="0" parTransId="{F38148FE-7096-A346-BE63-7A1ACEE398F2}" sibTransId="{BB8C493B-0889-8A48-AAEB-06F7FC75A685}"/>
    <dgm:cxn modelId="{B960635A-87F3-5441-8415-B300F80BBFD1}" srcId="{AAE28FC2-55CC-6C4C-B511-0CB33CC696F3}" destId="{29845A0E-E40F-F040-B9E8-FE45BF856632}" srcOrd="3" destOrd="0" parTransId="{DB021CA3-B5A9-EE46-BA86-B587AF2FEDF7}" sibTransId="{A3C65197-6849-954C-A24F-FBBBB63208B8}"/>
    <dgm:cxn modelId="{4917585E-D996-A44D-A095-4E66FDD29486}" type="presOf" srcId="{043B2B86-2666-E542-85AE-3B7D7C151242}" destId="{EA39F49E-4493-924B-9C29-FBE1373524EA}" srcOrd="0" destOrd="0" presId="urn:microsoft.com/office/officeart/2005/8/layout/venn1"/>
    <dgm:cxn modelId="{A165136B-301D-D746-8162-AACDDA1E4AB2}" type="presOf" srcId="{CBD02B2B-3FC6-D646-962F-E16F9D900F4C}" destId="{4A5382BF-1353-5140-B36B-1655A7496523}" srcOrd="1" destOrd="0" presId="urn:microsoft.com/office/officeart/2005/8/layout/venn1"/>
    <dgm:cxn modelId="{758B8F72-73BD-E74F-9FBC-D2CF9274C5CF}" srcId="{AAE28FC2-55CC-6C4C-B511-0CB33CC696F3}" destId="{CBD02B2B-3FC6-D646-962F-E16F9D900F4C}" srcOrd="1" destOrd="0" parTransId="{64B39A45-8875-E54A-A10A-8F9522CA0E1F}" sibTransId="{4E205DF2-2259-2E49-BA70-E62D27E7D07A}"/>
    <dgm:cxn modelId="{4AD0398A-D2FF-6249-AB65-2B9BFA877900}" type="presOf" srcId="{29845A0E-E40F-F040-B9E8-FE45BF856632}" destId="{237F40C4-BF2F-2348-A820-7E447FFB346C}" srcOrd="1" destOrd="0" presId="urn:microsoft.com/office/officeart/2005/8/layout/venn1"/>
    <dgm:cxn modelId="{0D9E7795-D4DB-704D-9130-79D0F50D5B61}" type="presOf" srcId="{29845A0E-E40F-F040-B9E8-FE45BF856632}" destId="{58C3E77B-62A9-494E-A517-2F07F5E4C9F5}" srcOrd="0" destOrd="0" presId="urn:microsoft.com/office/officeart/2005/8/layout/venn1"/>
    <dgm:cxn modelId="{899B75B0-B8FD-BB45-9603-F0DDC7363937}" type="presOf" srcId="{CBD02B2B-3FC6-D646-962F-E16F9D900F4C}" destId="{A664FD38-4203-6443-AA47-5408E057045A}" srcOrd="0" destOrd="0" presId="urn:microsoft.com/office/officeart/2005/8/layout/venn1"/>
    <dgm:cxn modelId="{3B81C0B0-7176-1646-8199-9DD4369BB404}" type="presOf" srcId="{6398324A-3BE4-0841-B068-E0A27B18843F}" destId="{D926B6A4-4D13-7647-8D9C-0DE65F18B554}" srcOrd="1" destOrd="0" presId="urn:microsoft.com/office/officeart/2005/8/layout/venn1"/>
    <dgm:cxn modelId="{7540B9C0-CBE8-8D4F-9207-70C789CD761F}" srcId="{AAE28FC2-55CC-6C4C-B511-0CB33CC696F3}" destId="{043B2B86-2666-E542-85AE-3B7D7C151242}" srcOrd="0" destOrd="0" parTransId="{E3DB8F8D-6C64-CD4F-88B3-803703ADABA8}" sibTransId="{74BB7670-7CC4-0E46-BF6D-99E812FB2698}"/>
    <dgm:cxn modelId="{2BEA47D4-F071-9046-804E-5AFBF252F632}" type="presOf" srcId="{AAE28FC2-55CC-6C4C-B511-0CB33CC696F3}" destId="{7510D877-62FA-FF4D-9045-53E3F603C79B}" srcOrd="0" destOrd="0" presId="urn:microsoft.com/office/officeart/2005/8/layout/venn1"/>
    <dgm:cxn modelId="{7F2B50E5-3751-B342-AB1A-0B893B1507DE}" type="presOf" srcId="{6398324A-3BE4-0841-B068-E0A27B18843F}" destId="{B3665B5A-2583-D846-BE4B-D9E43453541A}" srcOrd="0" destOrd="0" presId="urn:microsoft.com/office/officeart/2005/8/layout/venn1"/>
    <dgm:cxn modelId="{F70E49FD-8B52-C44E-8370-EFB74DD8C310}" type="presOf" srcId="{043B2B86-2666-E542-85AE-3B7D7C151242}" destId="{62BF12DC-70EB-3741-94DB-E88BFB8DC7B9}" srcOrd="1" destOrd="0" presId="urn:microsoft.com/office/officeart/2005/8/layout/venn1"/>
    <dgm:cxn modelId="{CD1A9FC5-EFFA-EC48-9BE3-D2ACD87AFD59}" type="presParOf" srcId="{7510D877-62FA-FF4D-9045-53E3F603C79B}" destId="{EA39F49E-4493-924B-9C29-FBE1373524EA}" srcOrd="0" destOrd="0" presId="urn:microsoft.com/office/officeart/2005/8/layout/venn1"/>
    <dgm:cxn modelId="{BEF9FF5F-0FE4-C04D-A8D7-3AA01BAEF1B1}" type="presParOf" srcId="{7510D877-62FA-FF4D-9045-53E3F603C79B}" destId="{62BF12DC-70EB-3741-94DB-E88BFB8DC7B9}" srcOrd="1" destOrd="0" presId="urn:microsoft.com/office/officeart/2005/8/layout/venn1"/>
    <dgm:cxn modelId="{BF002225-53A2-D844-9F17-9A46DFD9C26C}" type="presParOf" srcId="{7510D877-62FA-FF4D-9045-53E3F603C79B}" destId="{A664FD38-4203-6443-AA47-5408E057045A}" srcOrd="2" destOrd="0" presId="urn:microsoft.com/office/officeart/2005/8/layout/venn1"/>
    <dgm:cxn modelId="{CE73C4E6-04E7-7E49-97C2-E71495157816}" type="presParOf" srcId="{7510D877-62FA-FF4D-9045-53E3F603C79B}" destId="{4A5382BF-1353-5140-B36B-1655A7496523}" srcOrd="3" destOrd="0" presId="urn:microsoft.com/office/officeart/2005/8/layout/venn1"/>
    <dgm:cxn modelId="{04533862-4C8C-594F-8C96-E5952EB99505}" type="presParOf" srcId="{7510D877-62FA-FF4D-9045-53E3F603C79B}" destId="{B3665B5A-2583-D846-BE4B-D9E43453541A}" srcOrd="4" destOrd="0" presId="urn:microsoft.com/office/officeart/2005/8/layout/venn1"/>
    <dgm:cxn modelId="{4889DCC6-69E3-4343-95B8-36D4BA93E753}" type="presParOf" srcId="{7510D877-62FA-FF4D-9045-53E3F603C79B}" destId="{D926B6A4-4D13-7647-8D9C-0DE65F18B554}" srcOrd="5" destOrd="0" presId="urn:microsoft.com/office/officeart/2005/8/layout/venn1"/>
    <dgm:cxn modelId="{D4A8F1AE-FFE8-7445-B7D1-8337B963D5EF}" type="presParOf" srcId="{7510D877-62FA-FF4D-9045-53E3F603C79B}" destId="{58C3E77B-62A9-494E-A517-2F07F5E4C9F5}" srcOrd="6" destOrd="0" presId="urn:microsoft.com/office/officeart/2005/8/layout/venn1"/>
    <dgm:cxn modelId="{78AD68D4-0766-854F-97E5-23F621DED63B}" type="presParOf" srcId="{7510D877-62FA-FF4D-9045-53E3F603C79B}" destId="{237F40C4-BF2F-2348-A820-7E447FFB346C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940075-A381-5F48-AA60-A81852492BEE}" type="doc">
      <dgm:prSet loTypeId="urn:microsoft.com/office/officeart/2008/layout/CaptionedPicture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35F6FA3-8C1E-9348-AA84-66E929F77AFE}">
      <dgm:prSet custT="1"/>
      <dgm:spPr/>
      <dgm:t>
        <a:bodyPr/>
        <a:lstStyle/>
        <a:p>
          <a:r>
            <a:rPr lang="ru-RU" sz="1100"/>
            <a:t>Масштабируемость на вычислительном кластере</a:t>
          </a:r>
        </a:p>
      </dgm:t>
    </dgm:pt>
    <dgm:pt modelId="{50114C3C-5AFC-BA41-9D01-B40AFB974D02}" type="parTrans" cxnId="{4EA60C45-6ACD-3143-A455-2635895F0650}">
      <dgm:prSet/>
      <dgm:spPr/>
      <dgm:t>
        <a:bodyPr/>
        <a:lstStyle/>
        <a:p>
          <a:endParaRPr lang="ru-RU" sz="2400"/>
        </a:p>
      </dgm:t>
    </dgm:pt>
    <dgm:pt modelId="{715A43D8-19A9-5943-BB45-3B77DD6EA85F}" type="sibTrans" cxnId="{4EA60C45-6ACD-3143-A455-2635895F0650}">
      <dgm:prSet/>
      <dgm:spPr/>
      <dgm:t>
        <a:bodyPr/>
        <a:lstStyle/>
        <a:p>
          <a:endParaRPr lang="ru-RU" sz="2400"/>
        </a:p>
      </dgm:t>
    </dgm:pt>
    <dgm:pt modelId="{E598321C-21C0-1847-8874-B6CF56C4E44D}">
      <dgm:prSet custT="1"/>
      <dgm:spPr/>
      <dgm:t>
        <a:bodyPr/>
        <a:lstStyle/>
        <a:p>
          <a:r>
            <a:rPr lang="ru-RU" sz="1100"/>
            <a:t>Полиномиальное (быстрое) время решения задачи обученным агентом</a:t>
          </a:r>
        </a:p>
      </dgm:t>
    </dgm:pt>
    <dgm:pt modelId="{137E19AB-F60F-184C-9098-12FAB089FCF7}" type="parTrans" cxnId="{A8359F96-666A-F84C-93EF-3109CFDFD7E1}">
      <dgm:prSet/>
      <dgm:spPr/>
      <dgm:t>
        <a:bodyPr/>
        <a:lstStyle/>
        <a:p>
          <a:endParaRPr lang="ru-RU" sz="2400"/>
        </a:p>
      </dgm:t>
    </dgm:pt>
    <dgm:pt modelId="{81D8FAF3-7E96-6C47-8DE4-030EDCB36AC6}" type="sibTrans" cxnId="{A8359F96-666A-F84C-93EF-3109CFDFD7E1}">
      <dgm:prSet/>
      <dgm:spPr/>
      <dgm:t>
        <a:bodyPr/>
        <a:lstStyle/>
        <a:p>
          <a:endParaRPr lang="ru-RU" sz="2400"/>
        </a:p>
      </dgm:t>
    </dgm:pt>
    <dgm:pt modelId="{2BE3B8DF-7F1F-7A43-98BB-0F65019E9FAF}">
      <dgm:prSet custT="1"/>
      <dgm:spPr/>
      <dgm:t>
        <a:bodyPr/>
        <a:lstStyle/>
        <a:p>
          <a:r>
            <a:rPr lang="ru-RU" sz="1100" dirty="0"/>
            <a:t>В большинстве случаев задачу можно описать</a:t>
          </a:r>
          <a:r>
            <a:rPr lang="en-US" sz="1100" dirty="0"/>
            <a:t> </a:t>
          </a:r>
          <a:r>
            <a:rPr lang="ru-RU" sz="1100" dirty="0"/>
            <a:t>без использования сложных аналитических математических моделей, а сразу на языке программирования</a:t>
          </a:r>
        </a:p>
      </dgm:t>
    </dgm:pt>
    <dgm:pt modelId="{67CE83B4-B81E-1848-A907-BB7F8CC52BE9}" type="parTrans" cxnId="{24B66D2C-4931-5546-8DEC-07C1B00E1208}">
      <dgm:prSet/>
      <dgm:spPr/>
      <dgm:t>
        <a:bodyPr/>
        <a:lstStyle/>
        <a:p>
          <a:endParaRPr lang="ru-RU" sz="2400"/>
        </a:p>
      </dgm:t>
    </dgm:pt>
    <dgm:pt modelId="{3EB73C6C-EFF8-C44A-899F-3E8C396E20B6}" type="sibTrans" cxnId="{24B66D2C-4931-5546-8DEC-07C1B00E1208}">
      <dgm:prSet/>
      <dgm:spPr/>
      <dgm:t>
        <a:bodyPr/>
        <a:lstStyle/>
        <a:p>
          <a:endParaRPr lang="ru-RU" sz="2400"/>
        </a:p>
      </dgm:t>
    </dgm:pt>
    <dgm:pt modelId="{E5BB3454-A2D6-B349-94FD-E7550BB1939F}" type="pres">
      <dgm:prSet presAssocID="{CE940075-A381-5F48-AA60-A81852492BEE}" presName="Name0" presStyleCnt="0">
        <dgm:presLayoutVars>
          <dgm:chMax/>
          <dgm:chPref/>
          <dgm:dir/>
        </dgm:presLayoutVars>
      </dgm:prSet>
      <dgm:spPr/>
    </dgm:pt>
    <dgm:pt modelId="{EDC81F5C-87D8-DD4B-905C-64E561D3D5C5}" type="pres">
      <dgm:prSet presAssocID="{835F6FA3-8C1E-9348-AA84-66E929F77AFE}" presName="composite" presStyleCnt="0">
        <dgm:presLayoutVars>
          <dgm:chMax val="1"/>
          <dgm:chPref val="1"/>
        </dgm:presLayoutVars>
      </dgm:prSet>
      <dgm:spPr/>
    </dgm:pt>
    <dgm:pt modelId="{07E6DB29-51C0-2847-A9C1-24B9D8EEEE40}" type="pres">
      <dgm:prSet presAssocID="{835F6FA3-8C1E-9348-AA84-66E929F77AFE}" presName="Accent" presStyleLbl="trAlignAcc1" presStyleIdx="0" presStyleCnt="3">
        <dgm:presLayoutVars>
          <dgm:chMax val="0"/>
          <dgm:chPref val="0"/>
        </dgm:presLayoutVars>
      </dgm:prSet>
      <dgm:spPr/>
    </dgm:pt>
    <dgm:pt modelId="{9DA99548-2EDA-044B-8D0C-409680939469}" type="pres">
      <dgm:prSet presAssocID="{835F6FA3-8C1E-9348-AA84-66E929F77AF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3E24BD18-072B-4346-88BF-DBA1F1A4BAEB}" type="pres">
      <dgm:prSet presAssocID="{835F6FA3-8C1E-9348-AA84-66E929F77AFE}" presName="ChildComposite" presStyleCnt="0"/>
      <dgm:spPr/>
    </dgm:pt>
    <dgm:pt modelId="{E093DDCF-6FD3-2148-83EA-4FE18C16792D}" type="pres">
      <dgm:prSet presAssocID="{835F6FA3-8C1E-9348-AA84-66E929F77A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3022F6-31FD-9A48-BCE8-1454950B02D1}" type="pres">
      <dgm:prSet presAssocID="{835F6FA3-8C1E-9348-AA84-66E929F77AF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CDC93BC0-5308-5149-BD1D-C5AE341497C3}" type="pres">
      <dgm:prSet presAssocID="{715A43D8-19A9-5943-BB45-3B77DD6EA85F}" presName="sibTrans" presStyleCnt="0"/>
      <dgm:spPr/>
    </dgm:pt>
    <dgm:pt modelId="{11301459-B1A4-5D43-8481-11A3153CB385}" type="pres">
      <dgm:prSet presAssocID="{E598321C-21C0-1847-8874-B6CF56C4E44D}" presName="composite" presStyleCnt="0">
        <dgm:presLayoutVars>
          <dgm:chMax val="1"/>
          <dgm:chPref val="1"/>
        </dgm:presLayoutVars>
      </dgm:prSet>
      <dgm:spPr/>
    </dgm:pt>
    <dgm:pt modelId="{7D8C22E1-5668-B844-B76E-9B90248A58EC}" type="pres">
      <dgm:prSet presAssocID="{E598321C-21C0-1847-8874-B6CF56C4E44D}" presName="Accent" presStyleLbl="trAlignAcc1" presStyleIdx="1" presStyleCnt="3">
        <dgm:presLayoutVars>
          <dgm:chMax val="0"/>
          <dgm:chPref val="0"/>
        </dgm:presLayoutVars>
      </dgm:prSet>
      <dgm:spPr/>
    </dgm:pt>
    <dgm:pt modelId="{EA7DB65C-D622-0940-B32C-66F8FDE239D1}" type="pres">
      <dgm:prSet presAssocID="{E598321C-21C0-1847-8874-B6CF56C4E44D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9B2997A0-9D78-324D-A4D2-FAD1FE72F564}" type="pres">
      <dgm:prSet presAssocID="{E598321C-21C0-1847-8874-B6CF56C4E44D}" presName="ChildComposite" presStyleCnt="0"/>
      <dgm:spPr/>
    </dgm:pt>
    <dgm:pt modelId="{04322516-A912-5546-869D-2B330215ABEF}" type="pres">
      <dgm:prSet presAssocID="{E598321C-21C0-1847-8874-B6CF56C4E44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728A1D1-2016-CB4F-99BD-835E3972E2A9}" type="pres">
      <dgm:prSet presAssocID="{E598321C-21C0-1847-8874-B6CF56C4E44D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C4BAE18B-C6A6-654A-8DB5-8BCD6B64FFB2}" type="pres">
      <dgm:prSet presAssocID="{81D8FAF3-7E96-6C47-8DE4-030EDCB36AC6}" presName="sibTrans" presStyleCnt="0"/>
      <dgm:spPr/>
    </dgm:pt>
    <dgm:pt modelId="{AC3889D2-2006-3446-BFDE-A29FAE3CA545}" type="pres">
      <dgm:prSet presAssocID="{2BE3B8DF-7F1F-7A43-98BB-0F65019E9FAF}" presName="composite" presStyleCnt="0">
        <dgm:presLayoutVars>
          <dgm:chMax val="1"/>
          <dgm:chPref val="1"/>
        </dgm:presLayoutVars>
      </dgm:prSet>
      <dgm:spPr/>
    </dgm:pt>
    <dgm:pt modelId="{57B0D36D-CEC9-324D-9494-1F152CC35205}" type="pres">
      <dgm:prSet presAssocID="{2BE3B8DF-7F1F-7A43-98BB-0F65019E9FAF}" presName="Accent" presStyleLbl="trAlignAcc1" presStyleIdx="2" presStyleCnt="3">
        <dgm:presLayoutVars>
          <dgm:chMax val="0"/>
          <dgm:chPref val="0"/>
        </dgm:presLayoutVars>
      </dgm:prSet>
      <dgm:spPr/>
    </dgm:pt>
    <dgm:pt modelId="{C259AED0-E111-184D-9C71-07BCABE502D7}" type="pres">
      <dgm:prSet presAssocID="{2BE3B8DF-7F1F-7A43-98BB-0F65019E9FA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10FF80A9-55E2-8D47-8485-3C8A7F3594C6}" type="pres">
      <dgm:prSet presAssocID="{2BE3B8DF-7F1F-7A43-98BB-0F65019E9FAF}" presName="ChildComposite" presStyleCnt="0"/>
      <dgm:spPr/>
    </dgm:pt>
    <dgm:pt modelId="{ADE18CE1-9113-9148-B837-9BE8D79BC3C4}" type="pres">
      <dgm:prSet presAssocID="{2BE3B8DF-7F1F-7A43-98BB-0F65019E9FA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0C487D-AFA0-FA46-8528-4766FC0D0CB0}" type="pres">
      <dgm:prSet presAssocID="{2BE3B8DF-7F1F-7A43-98BB-0F65019E9FA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0400303-37DC-6340-A36C-A4D38A955696}" type="presOf" srcId="{CE940075-A381-5F48-AA60-A81852492BEE}" destId="{E5BB3454-A2D6-B349-94FD-E7550BB1939F}" srcOrd="0" destOrd="0" presId="urn:microsoft.com/office/officeart/2008/layout/CaptionedPictures"/>
    <dgm:cxn modelId="{24B66D2C-4931-5546-8DEC-07C1B00E1208}" srcId="{CE940075-A381-5F48-AA60-A81852492BEE}" destId="{2BE3B8DF-7F1F-7A43-98BB-0F65019E9FAF}" srcOrd="2" destOrd="0" parTransId="{67CE83B4-B81E-1848-A907-BB7F8CC52BE9}" sibTransId="{3EB73C6C-EFF8-C44A-899F-3E8C396E20B6}"/>
    <dgm:cxn modelId="{4EA60C45-6ACD-3143-A455-2635895F0650}" srcId="{CE940075-A381-5F48-AA60-A81852492BEE}" destId="{835F6FA3-8C1E-9348-AA84-66E929F77AFE}" srcOrd="0" destOrd="0" parTransId="{50114C3C-5AFC-BA41-9D01-B40AFB974D02}" sibTransId="{715A43D8-19A9-5943-BB45-3B77DD6EA85F}"/>
    <dgm:cxn modelId="{EC8EB54E-A086-7248-A57C-D6E18CF781E7}" type="presOf" srcId="{2BE3B8DF-7F1F-7A43-98BB-0F65019E9FAF}" destId="{730C487D-AFA0-FA46-8528-4766FC0D0CB0}" srcOrd="0" destOrd="0" presId="urn:microsoft.com/office/officeart/2008/layout/CaptionedPictures"/>
    <dgm:cxn modelId="{8658815C-8ECB-B742-A781-215F31A4C89F}" type="presOf" srcId="{835F6FA3-8C1E-9348-AA84-66E929F77AFE}" destId="{D73022F6-31FD-9A48-BCE8-1454950B02D1}" srcOrd="0" destOrd="0" presId="urn:microsoft.com/office/officeart/2008/layout/CaptionedPictures"/>
    <dgm:cxn modelId="{814E1374-1FE0-4A43-B8AF-635DAC09D83C}" type="presOf" srcId="{E598321C-21C0-1847-8874-B6CF56C4E44D}" destId="{F728A1D1-2016-CB4F-99BD-835E3972E2A9}" srcOrd="0" destOrd="0" presId="urn:microsoft.com/office/officeart/2008/layout/CaptionedPictures"/>
    <dgm:cxn modelId="{A8359F96-666A-F84C-93EF-3109CFDFD7E1}" srcId="{CE940075-A381-5F48-AA60-A81852492BEE}" destId="{E598321C-21C0-1847-8874-B6CF56C4E44D}" srcOrd="1" destOrd="0" parTransId="{137E19AB-F60F-184C-9098-12FAB089FCF7}" sibTransId="{81D8FAF3-7E96-6C47-8DE4-030EDCB36AC6}"/>
    <dgm:cxn modelId="{BA2EA86E-190C-D34A-808A-44E10DB5124B}" type="presParOf" srcId="{E5BB3454-A2D6-B349-94FD-E7550BB1939F}" destId="{EDC81F5C-87D8-DD4B-905C-64E561D3D5C5}" srcOrd="0" destOrd="0" presId="urn:microsoft.com/office/officeart/2008/layout/CaptionedPictures"/>
    <dgm:cxn modelId="{37630359-0AFD-1B45-AB41-4266CF1DB8BA}" type="presParOf" srcId="{EDC81F5C-87D8-DD4B-905C-64E561D3D5C5}" destId="{07E6DB29-51C0-2847-A9C1-24B9D8EEEE40}" srcOrd="0" destOrd="0" presId="urn:microsoft.com/office/officeart/2008/layout/CaptionedPictures"/>
    <dgm:cxn modelId="{077935E4-6893-BF49-AD8D-E2F991341A6C}" type="presParOf" srcId="{EDC81F5C-87D8-DD4B-905C-64E561D3D5C5}" destId="{9DA99548-2EDA-044B-8D0C-409680939469}" srcOrd="1" destOrd="0" presId="urn:microsoft.com/office/officeart/2008/layout/CaptionedPictures"/>
    <dgm:cxn modelId="{63575CF2-E5EE-FE4D-9375-ED9B967DD0A5}" type="presParOf" srcId="{EDC81F5C-87D8-DD4B-905C-64E561D3D5C5}" destId="{3E24BD18-072B-4346-88BF-DBA1F1A4BAEB}" srcOrd="2" destOrd="0" presId="urn:microsoft.com/office/officeart/2008/layout/CaptionedPictures"/>
    <dgm:cxn modelId="{540D2E86-07A2-1248-A551-A063BADF3E35}" type="presParOf" srcId="{3E24BD18-072B-4346-88BF-DBA1F1A4BAEB}" destId="{E093DDCF-6FD3-2148-83EA-4FE18C16792D}" srcOrd="0" destOrd="0" presId="urn:microsoft.com/office/officeart/2008/layout/CaptionedPictures"/>
    <dgm:cxn modelId="{DCBAA492-536B-7D48-9B9B-ABB0353E295F}" type="presParOf" srcId="{3E24BD18-072B-4346-88BF-DBA1F1A4BAEB}" destId="{D73022F6-31FD-9A48-BCE8-1454950B02D1}" srcOrd="1" destOrd="0" presId="urn:microsoft.com/office/officeart/2008/layout/CaptionedPictures"/>
    <dgm:cxn modelId="{AD6D50E6-AF6A-774A-AB5B-5C52E4F13A6E}" type="presParOf" srcId="{E5BB3454-A2D6-B349-94FD-E7550BB1939F}" destId="{CDC93BC0-5308-5149-BD1D-C5AE341497C3}" srcOrd="1" destOrd="0" presId="urn:microsoft.com/office/officeart/2008/layout/CaptionedPictures"/>
    <dgm:cxn modelId="{B0B21FBA-72EB-BA43-A1A3-8EE143958259}" type="presParOf" srcId="{E5BB3454-A2D6-B349-94FD-E7550BB1939F}" destId="{11301459-B1A4-5D43-8481-11A3153CB385}" srcOrd="2" destOrd="0" presId="urn:microsoft.com/office/officeart/2008/layout/CaptionedPictures"/>
    <dgm:cxn modelId="{5D2D400D-585C-A547-A126-EE8931A50ABE}" type="presParOf" srcId="{11301459-B1A4-5D43-8481-11A3153CB385}" destId="{7D8C22E1-5668-B844-B76E-9B90248A58EC}" srcOrd="0" destOrd="0" presId="urn:microsoft.com/office/officeart/2008/layout/CaptionedPictures"/>
    <dgm:cxn modelId="{7DF351EC-596B-3D47-BC27-B3EC09843B65}" type="presParOf" srcId="{11301459-B1A4-5D43-8481-11A3153CB385}" destId="{EA7DB65C-D622-0940-B32C-66F8FDE239D1}" srcOrd="1" destOrd="0" presId="urn:microsoft.com/office/officeart/2008/layout/CaptionedPictures"/>
    <dgm:cxn modelId="{5E291A2D-68D9-044A-9FB0-958BB16DFA3F}" type="presParOf" srcId="{11301459-B1A4-5D43-8481-11A3153CB385}" destId="{9B2997A0-9D78-324D-A4D2-FAD1FE72F564}" srcOrd="2" destOrd="0" presId="urn:microsoft.com/office/officeart/2008/layout/CaptionedPictures"/>
    <dgm:cxn modelId="{85D71471-8359-1940-9DB4-D4461C3A44EF}" type="presParOf" srcId="{9B2997A0-9D78-324D-A4D2-FAD1FE72F564}" destId="{04322516-A912-5546-869D-2B330215ABEF}" srcOrd="0" destOrd="0" presId="urn:microsoft.com/office/officeart/2008/layout/CaptionedPictures"/>
    <dgm:cxn modelId="{CCF1C089-5BAD-6449-A25A-A850E99C34B1}" type="presParOf" srcId="{9B2997A0-9D78-324D-A4D2-FAD1FE72F564}" destId="{F728A1D1-2016-CB4F-99BD-835E3972E2A9}" srcOrd="1" destOrd="0" presId="urn:microsoft.com/office/officeart/2008/layout/CaptionedPictures"/>
    <dgm:cxn modelId="{2B47EE59-1C7C-5B4A-B6B4-A6D9C9D09326}" type="presParOf" srcId="{E5BB3454-A2D6-B349-94FD-E7550BB1939F}" destId="{C4BAE18B-C6A6-654A-8DB5-8BCD6B64FFB2}" srcOrd="3" destOrd="0" presId="urn:microsoft.com/office/officeart/2008/layout/CaptionedPictures"/>
    <dgm:cxn modelId="{8A0BF5A1-8488-544C-9F02-5AAE1B4F2CFE}" type="presParOf" srcId="{E5BB3454-A2D6-B349-94FD-E7550BB1939F}" destId="{AC3889D2-2006-3446-BFDE-A29FAE3CA545}" srcOrd="4" destOrd="0" presId="urn:microsoft.com/office/officeart/2008/layout/CaptionedPictures"/>
    <dgm:cxn modelId="{354CA10F-FB5F-3D4E-BDAD-C357A649FBD0}" type="presParOf" srcId="{AC3889D2-2006-3446-BFDE-A29FAE3CA545}" destId="{57B0D36D-CEC9-324D-9494-1F152CC35205}" srcOrd="0" destOrd="0" presId="urn:microsoft.com/office/officeart/2008/layout/CaptionedPictures"/>
    <dgm:cxn modelId="{3A199EA1-1462-564A-807D-8B50EBE36A3A}" type="presParOf" srcId="{AC3889D2-2006-3446-BFDE-A29FAE3CA545}" destId="{C259AED0-E111-184D-9C71-07BCABE502D7}" srcOrd="1" destOrd="0" presId="urn:microsoft.com/office/officeart/2008/layout/CaptionedPictures"/>
    <dgm:cxn modelId="{A2F2A746-D419-3D45-AB4A-808E82612C1F}" type="presParOf" srcId="{AC3889D2-2006-3446-BFDE-A29FAE3CA545}" destId="{10FF80A9-55E2-8D47-8485-3C8A7F3594C6}" srcOrd="2" destOrd="0" presId="urn:microsoft.com/office/officeart/2008/layout/CaptionedPictures"/>
    <dgm:cxn modelId="{2966FED0-0F39-4D4A-9658-1756EDEEFFA1}" type="presParOf" srcId="{10FF80A9-55E2-8D47-8485-3C8A7F3594C6}" destId="{ADE18CE1-9113-9148-B837-9BE8D79BC3C4}" srcOrd="0" destOrd="0" presId="urn:microsoft.com/office/officeart/2008/layout/CaptionedPictures"/>
    <dgm:cxn modelId="{D698091B-EBEC-1C45-9772-6991EBA7E179}" type="presParOf" srcId="{10FF80A9-55E2-8D47-8485-3C8A7F3594C6}" destId="{730C487D-AFA0-FA46-8528-4766FC0D0CB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418329" y="2750061"/>
          <a:ext cx="2307341" cy="23073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Поиск решений (оптимизация)</a:t>
          </a:r>
        </a:p>
      </dsp:txBody>
      <dsp:txXfrm>
        <a:off x="3756231" y="3087963"/>
        <a:ext cx="1631537" cy="1631537"/>
      </dsp:txXfrm>
    </dsp:sp>
    <dsp:sp modelId="{74148ABB-2276-0C4A-AF71-1C1DDA514857}">
      <dsp:nvSpPr>
        <dsp:cNvPr id="0" name=""/>
        <dsp:cNvSpPr/>
      </dsp:nvSpPr>
      <dsp:spPr>
        <a:xfrm rot="12900000">
          <a:off x="1933065" y="2346659"/>
          <a:ext cx="1769547" cy="6575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997087" y="1291180"/>
          <a:ext cx="2191974" cy="175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Эксперты ЭС</a:t>
          </a:r>
        </a:p>
      </dsp:txBody>
      <dsp:txXfrm>
        <a:off x="1048448" y="1342541"/>
        <a:ext cx="2089252" cy="1650857"/>
      </dsp:txXfrm>
    </dsp:sp>
    <dsp:sp modelId="{08CA93C2-E7AB-944A-89E4-95437DAE86F8}">
      <dsp:nvSpPr>
        <dsp:cNvPr id="0" name=""/>
        <dsp:cNvSpPr/>
      </dsp:nvSpPr>
      <dsp:spPr>
        <a:xfrm rot="16200000">
          <a:off x="3687226" y="1433501"/>
          <a:ext cx="1769547" cy="6575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476012" y="733"/>
          <a:ext cx="2191974" cy="175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ЛПР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СППР</a:t>
          </a:r>
        </a:p>
      </dsp:txBody>
      <dsp:txXfrm>
        <a:off x="3527373" y="52094"/>
        <a:ext cx="2089252" cy="1650857"/>
      </dsp:txXfrm>
    </dsp:sp>
    <dsp:sp modelId="{FFDC4AAC-B597-AE4D-BF7C-DADE408762B4}">
      <dsp:nvSpPr>
        <dsp:cNvPr id="0" name=""/>
        <dsp:cNvSpPr/>
      </dsp:nvSpPr>
      <dsp:spPr>
        <a:xfrm rot="19500000">
          <a:off x="5441386" y="2346659"/>
          <a:ext cx="1769547" cy="6575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954937" y="1291180"/>
          <a:ext cx="2191974" cy="1753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/>
            <a:t>Машинное обучение</a:t>
          </a:r>
        </a:p>
      </dsp:txBody>
      <dsp:txXfrm>
        <a:off x="6006298" y="1342541"/>
        <a:ext cx="2089252" cy="1650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AC44B-CA82-EE40-880B-D81957B2007F}">
      <dsp:nvSpPr>
        <dsp:cNvPr id="0" name=""/>
        <dsp:cNvSpPr/>
      </dsp:nvSpPr>
      <dsp:spPr>
        <a:xfrm>
          <a:off x="5907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B36E2-1926-2C4D-9711-A839558F6670}">
      <dsp:nvSpPr>
        <dsp:cNvPr id="0" name=""/>
        <dsp:cNvSpPr/>
      </dsp:nvSpPr>
      <dsp:spPr>
        <a:xfrm>
          <a:off x="132105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696DD-6583-A94D-8645-4A1479F8E6F3}">
      <dsp:nvSpPr>
        <dsp:cNvPr id="0" name=""/>
        <dsp:cNvSpPr/>
      </dsp:nvSpPr>
      <dsp:spPr>
        <a:xfrm>
          <a:off x="132105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</a:rPr>
            <a:t>Критерии и цели не определены</a:t>
          </a:r>
        </a:p>
      </dsp:txBody>
      <dsp:txXfrm>
        <a:off x="132105" y="3482260"/>
        <a:ext cx="2271571" cy="801730"/>
      </dsp:txXfrm>
    </dsp:sp>
    <dsp:sp modelId="{46803F90-BA7F-9F46-8FD7-FB548CAF29A0}">
      <dsp:nvSpPr>
        <dsp:cNvPr id="0" name=""/>
        <dsp:cNvSpPr/>
      </dsp:nvSpPr>
      <dsp:spPr>
        <a:xfrm>
          <a:off x="2959437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A3AA7-858B-9843-924B-49D7A4C76DDF}">
      <dsp:nvSpPr>
        <dsp:cNvPr id="0" name=""/>
        <dsp:cNvSpPr/>
      </dsp:nvSpPr>
      <dsp:spPr>
        <a:xfrm>
          <a:off x="3085635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hueOff val="36168"/>
                <a:satOff val="-1390"/>
                <a:lumOff val="4885"/>
                <a:alphaOff val="0"/>
                <a:shade val="20000"/>
                <a:satMod val="200000"/>
              </a:schemeClr>
              <a:schemeClr val="accent1">
                <a:hueOff val="36168"/>
                <a:satOff val="-1390"/>
                <a:lumOff val="4885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B02A-C555-AC4B-B9EA-5121CB0ABFED}">
      <dsp:nvSpPr>
        <dsp:cNvPr id="0" name=""/>
        <dsp:cNvSpPr/>
      </dsp:nvSpPr>
      <dsp:spPr>
        <a:xfrm>
          <a:off x="3085635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solidFill>
                <a:schemeClr val="tx1"/>
              </a:solidFill>
            </a:rPr>
            <a:t>Нет данных</a:t>
          </a:r>
          <a:endParaRPr lang="ru-RU" sz="1300" kern="1200" dirty="0">
            <a:solidFill>
              <a:schemeClr val="tx1"/>
            </a:solidFill>
          </a:endParaRPr>
        </a:p>
      </dsp:txBody>
      <dsp:txXfrm>
        <a:off x="3085635" y="3482260"/>
        <a:ext cx="2271571" cy="801730"/>
      </dsp:txXfrm>
    </dsp:sp>
    <dsp:sp modelId="{B96C0664-5376-C841-A6A3-5D81B158AD9A}">
      <dsp:nvSpPr>
        <dsp:cNvPr id="0" name=""/>
        <dsp:cNvSpPr/>
      </dsp:nvSpPr>
      <dsp:spPr>
        <a:xfrm>
          <a:off x="5912968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4104E-971B-A84E-B130-7F680E5F58CD}">
      <dsp:nvSpPr>
        <dsp:cNvPr id="0" name=""/>
        <dsp:cNvSpPr/>
      </dsp:nvSpPr>
      <dsp:spPr>
        <a:xfrm>
          <a:off x="6039166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72337"/>
                <a:satOff val="-2780"/>
                <a:lumOff val="9770"/>
                <a:alphaOff val="0"/>
                <a:shade val="20000"/>
                <a:satMod val="200000"/>
              </a:schemeClr>
              <a:schemeClr val="accent1">
                <a:hueOff val="72337"/>
                <a:satOff val="-2780"/>
                <a:lumOff val="977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2041F1-7E8F-1A45-9572-722A41F32E78}">
      <dsp:nvSpPr>
        <dsp:cNvPr id="0" name=""/>
        <dsp:cNvSpPr/>
      </dsp:nvSpPr>
      <dsp:spPr>
        <a:xfrm>
          <a:off x="6039166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solidFill>
                <a:schemeClr val="tx1"/>
              </a:solidFill>
            </a:rPr>
            <a:t>Пространство поиска решений колоссально – даже суперкомпьютер не справится</a:t>
          </a:r>
          <a:endParaRPr lang="ru-RU" sz="1300" kern="1200" dirty="0">
            <a:solidFill>
              <a:schemeClr val="tx1"/>
            </a:solidFill>
          </a:endParaRPr>
        </a:p>
      </dsp:txBody>
      <dsp:txXfrm>
        <a:off x="6039166" y="3482260"/>
        <a:ext cx="2271571" cy="8017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9F49E-4493-924B-9C29-FBE1373524EA}">
      <dsp:nvSpPr>
        <dsp:cNvPr id="0" name=""/>
        <dsp:cNvSpPr/>
      </dsp:nvSpPr>
      <dsp:spPr>
        <a:xfrm>
          <a:off x="3004802" y="60276"/>
          <a:ext cx="3134395" cy="3134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Классическая оптимизация</a:t>
          </a:r>
        </a:p>
      </dsp:txBody>
      <dsp:txXfrm>
        <a:off x="3366463" y="482214"/>
        <a:ext cx="2411073" cy="994567"/>
      </dsp:txXfrm>
    </dsp:sp>
    <dsp:sp modelId="{A664FD38-4203-6443-AA47-5408E057045A}">
      <dsp:nvSpPr>
        <dsp:cNvPr id="0" name=""/>
        <dsp:cNvSpPr/>
      </dsp:nvSpPr>
      <dsp:spPr>
        <a:xfrm>
          <a:off x="4391169" y="1446643"/>
          <a:ext cx="3134395" cy="3134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Метаэвристики</a:t>
          </a:r>
        </a:p>
      </dsp:txBody>
      <dsp:txXfrm>
        <a:off x="6078920" y="1808304"/>
        <a:ext cx="1205536" cy="2411073"/>
      </dsp:txXfrm>
    </dsp:sp>
    <dsp:sp modelId="{B3665B5A-2583-D846-BE4B-D9E43453541A}">
      <dsp:nvSpPr>
        <dsp:cNvPr id="0" name=""/>
        <dsp:cNvSpPr/>
      </dsp:nvSpPr>
      <dsp:spPr>
        <a:xfrm>
          <a:off x="3004802" y="2833011"/>
          <a:ext cx="3134395" cy="3134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Мультиагентные системы</a:t>
          </a:r>
        </a:p>
      </dsp:txBody>
      <dsp:txXfrm>
        <a:off x="3366463" y="4550900"/>
        <a:ext cx="2411073" cy="994567"/>
      </dsp:txXfrm>
    </dsp:sp>
    <dsp:sp modelId="{58C3E77B-62A9-494E-A517-2F07F5E4C9F5}">
      <dsp:nvSpPr>
        <dsp:cNvPr id="0" name=""/>
        <dsp:cNvSpPr/>
      </dsp:nvSpPr>
      <dsp:spPr>
        <a:xfrm>
          <a:off x="1618435" y="1446643"/>
          <a:ext cx="3134395" cy="3134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Машинное обучение с подкреплением</a:t>
          </a:r>
        </a:p>
      </dsp:txBody>
      <dsp:txXfrm>
        <a:off x="1859542" y="1808304"/>
        <a:ext cx="1205536" cy="24110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6DB29-51C0-2847-A9C1-24B9D8EEEE40}">
      <dsp:nvSpPr>
        <dsp:cNvPr id="0" name=""/>
        <dsp:cNvSpPr/>
      </dsp:nvSpPr>
      <dsp:spPr>
        <a:xfrm>
          <a:off x="7250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99548-2EDA-044B-8D0C-409680939469}">
      <dsp:nvSpPr>
        <dsp:cNvPr id="0" name=""/>
        <dsp:cNvSpPr/>
      </dsp:nvSpPr>
      <dsp:spPr>
        <a:xfrm>
          <a:off x="136625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022F6-31FD-9A48-BCE8-1454950B02D1}">
      <dsp:nvSpPr>
        <dsp:cNvPr id="0" name=""/>
        <dsp:cNvSpPr/>
      </dsp:nvSpPr>
      <dsp:spPr>
        <a:xfrm>
          <a:off x="136625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Масштабируемость на вычислительном кластере</a:t>
          </a:r>
        </a:p>
      </dsp:txBody>
      <dsp:txXfrm>
        <a:off x="136625" y="3303189"/>
        <a:ext cx="2328751" cy="821912"/>
      </dsp:txXfrm>
    </dsp:sp>
    <dsp:sp modelId="{7D8C22E1-5668-B844-B76E-9B90248A58EC}">
      <dsp:nvSpPr>
        <dsp:cNvPr id="0" name=""/>
        <dsp:cNvSpPr/>
      </dsp:nvSpPr>
      <dsp:spPr>
        <a:xfrm>
          <a:off x="3083807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DB65C-D622-0940-B32C-66F8FDE239D1}">
      <dsp:nvSpPr>
        <dsp:cNvPr id="0" name=""/>
        <dsp:cNvSpPr/>
      </dsp:nvSpPr>
      <dsp:spPr>
        <a:xfrm>
          <a:off x="3213182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A1D1-2016-CB4F-99BD-835E3972E2A9}">
      <dsp:nvSpPr>
        <dsp:cNvPr id="0" name=""/>
        <dsp:cNvSpPr/>
      </dsp:nvSpPr>
      <dsp:spPr>
        <a:xfrm>
          <a:off x="3213182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Полиномиальное (быстрое) время решения задачи обученным агентом</a:t>
          </a:r>
        </a:p>
      </dsp:txBody>
      <dsp:txXfrm>
        <a:off x="3213182" y="3303189"/>
        <a:ext cx="2328751" cy="821912"/>
      </dsp:txXfrm>
    </dsp:sp>
    <dsp:sp modelId="{57B0D36D-CEC9-324D-9494-1F152CC35205}">
      <dsp:nvSpPr>
        <dsp:cNvPr id="0" name=""/>
        <dsp:cNvSpPr/>
      </dsp:nvSpPr>
      <dsp:spPr>
        <a:xfrm>
          <a:off x="6160364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9AED0-E111-184D-9C71-07BCABE502D7}">
      <dsp:nvSpPr>
        <dsp:cNvPr id="0" name=""/>
        <dsp:cNvSpPr/>
      </dsp:nvSpPr>
      <dsp:spPr>
        <a:xfrm>
          <a:off x="6289739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C487D-AFA0-FA46-8528-4766FC0D0CB0}">
      <dsp:nvSpPr>
        <dsp:cNvPr id="0" name=""/>
        <dsp:cNvSpPr/>
      </dsp:nvSpPr>
      <dsp:spPr>
        <a:xfrm>
          <a:off x="6289739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В большинстве случаев задачу можно описать</a:t>
          </a:r>
          <a:r>
            <a:rPr lang="en-US" sz="1100" kern="1200" dirty="0"/>
            <a:t> </a:t>
          </a:r>
          <a:r>
            <a:rPr lang="ru-RU" sz="1100" kern="1200" dirty="0"/>
            <a:t>без использования сложных аналитических математических моделей, а сразу на языке программирования</a:t>
          </a:r>
        </a:p>
      </dsp:txBody>
      <dsp:txXfrm>
        <a:off x="6289739" y="3303189"/>
        <a:ext cx="2328751" cy="821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06.10.2022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44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307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45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74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46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7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06.10.2022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06.10.2022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06.10.2022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06.10.2022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06.10.2022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06.10.2022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06.10.2022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publications.mpi-cbg.de/Mayer_2010_431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A921-F15A-4E4B-803E-90384C4D6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Системное мышление</a:t>
            </a:r>
            <a:br>
              <a:rPr lang="ru-RU" dirty="0"/>
            </a:br>
            <a:r>
              <a:rPr lang="ru-RU" sz="3200" dirty="0"/>
              <a:t>и моделирование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977D83-AC00-5A4E-9DC8-ED0F39864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75244"/>
            <a:ext cx="6858000" cy="23876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Судаков Владимир Анатольевич, </a:t>
            </a:r>
          </a:p>
          <a:p>
            <a:r>
              <a:rPr lang="ru-RU" dirty="0"/>
              <a:t>доктор технических наук, </a:t>
            </a:r>
          </a:p>
          <a:p>
            <a:r>
              <a:rPr lang="ru-RU" dirty="0"/>
              <a:t>Главный научный сотрудник,</a:t>
            </a:r>
          </a:p>
          <a:p>
            <a:r>
              <a:rPr lang="ru-RU" dirty="0"/>
              <a:t>Руководитель магистерской программы</a:t>
            </a:r>
          </a:p>
          <a:p>
            <a:endParaRPr lang="ru-RU" dirty="0"/>
          </a:p>
          <a:p>
            <a:r>
              <a:rPr lang="en-US" dirty="0" err="1"/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56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C1F8-7A4A-4D4E-B6BD-403AD9533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Этапы построения модели для решения практических задач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2C5980-F3E3-0645-A1AC-5841D8C8F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461431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Предпроектное</a:t>
            </a:r>
            <a:r>
              <a:rPr lang="ru-RU" sz="1600" dirty="0"/>
              <a:t> обследование (мониторинг ситуации)</a:t>
            </a:r>
          </a:p>
          <a:p>
            <a:pPr lvl="1"/>
            <a:r>
              <a:rPr lang="ru-RU" sz="1400" dirty="0"/>
              <a:t>Как же сейчас обходятся без модели или какие модели используют?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Определение целей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Определение критериев оценки результатов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Определение параметров модели (важен компромисс между универсальностью и сложностью)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Математическая формализация (на этом этапе определяется класс модели)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Выбор метода решения задачи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Разработка алгоритмов моделирования (опционально)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Выбор инструментальных средств или языков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Проведение вычислительных экспериментов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Анализ результатов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При необходимости возврат на предыдущие шаги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6620D2-399A-CB43-9CF5-C16136B6D0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10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3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11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3734635"/>
          </a:xfrm>
        </p:spPr>
        <p:txBody>
          <a:bodyPr>
            <a:normAutofit/>
          </a:bodyPr>
          <a:lstStyle/>
          <a:p>
            <a:r>
              <a:rPr lang="ru-RU" sz="1800" dirty="0"/>
              <a:t>Но можно ли описать завод одной моделью?</a:t>
            </a:r>
          </a:p>
          <a:p>
            <a:endParaRPr lang="ru-RU" sz="1800" dirty="0"/>
          </a:p>
          <a:p>
            <a:r>
              <a:rPr lang="ru-RU" sz="1800" dirty="0"/>
              <a:t>А есть ли польза от одной модели?</a:t>
            </a:r>
          </a:p>
          <a:p>
            <a:endParaRPr lang="ru-RU" sz="1800" dirty="0"/>
          </a:p>
          <a:p>
            <a:r>
              <a:rPr lang="ru-RU" sz="1800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12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415498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Система – </a:t>
            </a:r>
          </a:p>
          <a:p>
            <a:pPr marL="285750" indent="-285750"/>
            <a:r>
              <a:rPr lang="ru-RU" dirty="0"/>
              <a:t>множество элементов и</a:t>
            </a:r>
          </a:p>
          <a:p>
            <a:pPr marL="285750" indent="-285750"/>
            <a:r>
              <a:rPr lang="ru-RU" dirty="0"/>
              <a:t>отношений между ними, </a:t>
            </a:r>
          </a:p>
          <a:p>
            <a:pPr marL="285750" indent="-285750"/>
            <a:r>
              <a:rPr lang="ru-RU" dirty="0"/>
              <a:t>объединенных для достижения цели </a:t>
            </a:r>
          </a:p>
          <a:p>
            <a:pPr marL="285750" indent="-285750"/>
            <a:endParaRPr lang="ru-RU" dirty="0"/>
          </a:p>
          <a:p>
            <a:r>
              <a:rPr lang="ru-RU" dirty="0"/>
              <a:t>В качестве элементов могут быть другие системы</a:t>
            </a:r>
          </a:p>
          <a:p>
            <a:r>
              <a:rPr lang="ru-RU" dirty="0"/>
              <a:t>Система взаимодействует со средой как единое целое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Свойства:</a:t>
            </a:r>
          </a:p>
          <a:p>
            <a:pPr marL="285750" indent="-285750"/>
            <a:r>
              <a:rPr lang="ru-RU" dirty="0" err="1"/>
              <a:t>Эмерджентность</a:t>
            </a:r>
            <a:endParaRPr lang="en-US" dirty="0"/>
          </a:p>
          <a:p>
            <a:pPr marL="285750" indent="-285750"/>
            <a:r>
              <a:rPr lang="ru-RU" dirty="0" err="1"/>
              <a:t>Синергичность</a:t>
            </a:r>
            <a:endParaRPr lang="ru-RU" dirty="0"/>
          </a:p>
          <a:p>
            <a:pPr marL="285750" indent="-285750"/>
            <a:r>
              <a:rPr lang="ru-RU" dirty="0" err="1"/>
              <a:t>Ингерентность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13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14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1524A-9468-4845-AAC5-3BEE770B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F53139-FC28-5F49-BF24-CCF3B667B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классические модели основаны на физических законах, выраженные в виде уравнений и решаемые с помощью математического анализа; </a:t>
            </a:r>
          </a:p>
          <a:p>
            <a:r>
              <a:rPr lang="ru-RU" dirty="0"/>
              <a:t>модели сложных систем часто основаны на простых правилах и реализуются в виде вычислений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sz="1800" dirty="0">
                <a:effectLst/>
                <a:latin typeface="CMBX12"/>
              </a:rPr>
              <a:t>Equation-based </a:t>
            </a:r>
            <a:r>
              <a:rPr lang="en-US" sz="1800" dirty="0">
                <a:effectLst/>
                <a:latin typeface="CMSY10"/>
              </a:rPr>
              <a:t>→ </a:t>
            </a:r>
            <a:r>
              <a:rPr lang="en-US" sz="1800" dirty="0">
                <a:effectLst/>
                <a:latin typeface="CMBX12"/>
              </a:rPr>
              <a:t>simulation-based </a:t>
            </a:r>
            <a:endParaRPr lang="ru-RU" sz="1800" dirty="0">
              <a:effectLst/>
              <a:latin typeface="CMBX12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MBX12"/>
              </a:rPr>
              <a:t>Analysis </a:t>
            </a:r>
            <a:r>
              <a:rPr lang="en-US" sz="1800" dirty="0">
                <a:effectLst/>
                <a:latin typeface="CMSY10"/>
              </a:rPr>
              <a:t>→ </a:t>
            </a:r>
            <a:r>
              <a:rPr lang="en-US" sz="1800" dirty="0">
                <a:effectLst/>
                <a:latin typeface="CMBX12"/>
              </a:rPr>
              <a:t>computation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0D71F3-3546-BA43-9933-B26A422F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26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E0CA9-A894-0B49-A3F4-25040F26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6983"/>
          </a:xfrm>
        </p:spPr>
        <p:txBody>
          <a:bodyPr/>
          <a:lstStyle/>
          <a:p>
            <a:r>
              <a:rPr lang="ru-RU" dirty="0"/>
              <a:t>Тенденции моделирования сложных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F2B10C-E802-874F-BD43-BDB97571E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84" y="1138094"/>
            <a:ext cx="5753965" cy="5583382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Непрерывная → Дискретная. Классические модели, как правило, основаны на непрерывной математике, такой как математический анализ; модели сложных систем часто основаны на дискретной математике, включая графы и клеточные автоматы.</a:t>
            </a:r>
          </a:p>
          <a:p>
            <a:r>
              <a:rPr lang="ru-RU" dirty="0"/>
              <a:t>Линейная → Нелинейная. Классические модели часто являются линейными или используют линейные приближения к нелинейным системам; наука о сложности более дружелюбна к нелинейным моделям.</a:t>
            </a:r>
          </a:p>
          <a:p>
            <a:r>
              <a:rPr lang="ru-RU" dirty="0"/>
              <a:t>Детерминированные → Стохастические. Классические модели обычно детерминированы, что может отражать лежащий в их основе философский детерминизм. Сложные модели часто включают случайность.</a:t>
            </a:r>
          </a:p>
          <a:p>
            <a:r>
              <a:rPr lang="ru-RU" dirty="0"/>
              <a:t>Кратко → Подробно. В классических моделях планеты представляют собой точечные массы, плоскости не имеют трения, а коровы имеют сферическую форму</a:t>
            </a:r>
            <a:r>
              <a:rPr lang="en-US" dirty="0"/>
              <a:t>. </a:t>
            </a:r>
            <a:r>
              <a:rPr lang="ru-RU" dirty="0"/>
              <a:t>Подобные упрощения часто необходимы для анализа, но вычислительные модели могут быть более реалистичными.</a:t>
            </a:r>
          </a:p>
          <a:p>
            <a:r>
              <a:rPr lang="ru-RU" dirty="0"/>
              <a:t>Один, два → Много. Классические модели часто ограничены небольшим количеством компонентов. Например, в небесной механике задача двух тел может быть решена аналитически; задача трех тел не может. Наука о сложности часто работает с большим количеством компонентов и большим количеством взаимодействий.</a:t>
            </a:r>
          </a:p>
          <a:p>
            <a:r>
              <a:rPr lang="ru-RU" dirty="0"/>
              <a:t>Однородные → Гетерогенные. В классических моделях компоненты и взаимодействия имеют тенденцию быть идентичными; сложные модели чаще включают неоднородность.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3C3EA5-D0AA-7548-B887-5869EC2F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57E0B1E-B34C-1047-BDDB-53F0EFF3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49" y="2182380"/>
            <a:ext cx="3002395" cy="34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4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E0CA9-A894-0B49-A3F4-25040F26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6983"/>
          </a:xfrm>
        </p:spPr>
        <p:txBody>
          <a:bodyPr/>
          <a:lstStyle/>
          <a:p>
            <a:r>
              <a:rPr lang="ru-RU" dirty="0"/>
              <a:t>Разные модели для разных целей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F2B10C-E802-874F-BD43-BDB97571E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2109"/>
            <a:ext cx="7886700" cy="5915891"/>
          </a:xfrm>
        </p:spPr>
        <p:txBody>
          <a:bodyPr>
            <a:normAutofit fontScale="85000" lnSpcReduction="10000"/>
          </a:bodyPr>
          <a:lstStyle/>
          <a:p>
            <a:r>
              <a:rPr lang="ru-RU" sz="2400" dirty="0"/>
              <a:t>Прогностическая → Объяснительная. Модель сегрегации Шеллинга может пролить свет на сложное социальное явление, но она бесполезна для прогнозирования. С другой стороны, простая модель небесной механики может предсказывать солнечные затмения с точностью до секунды в будущем.</a:t>
            </a:r>
          </a:p>
          <a:p>
            <a:r>
              <a:rPr lang="ru-RU" sz="2400" dirty="0"/>
              <a:t>Реализм → Инструментализм. Классические модели поддаются реалистической интерпретации; например, большинство людей признают, что электроны — это реально существующие вещи. Инструментализм — это точка зрения, согласно которой модели могут быть полезны, даже если сущности, которые они постулируют, не существуют. Джордж Бокс написал то, что могло бы стать девизом инструментализма: «Все модели ошибочны, но некоторые из них полезны».</a:t>
            </a:r>
          </a:p>
          <a:p>
            <a:r>
              <a:rPr lang="ru-RU" sz="2400" dirty="0" err="1"/>
              <a:t>Редукционизм</a:t>
            </a:r>
            <a:r>
              <a:rPr lang="ru-RU" sz="2400" dirty="0"/>
              <a:t> → Холизм. </a:t>
            </a:r>
            <a:r>
              <a:rPr lang="ru-RU" sz="2400" dirty="0" err="1"/>
              <a:t>Редукционизм</a:t>
            </a:r>
            <a:r>
              <a:rPr lang="ru-RU" sz="2400" dirty="0"/>
              <a:t> — это точка зрения, согласно которой поведение системы можно объяснить, поняв ее компоненты. Например, периодическая таблица элементов — триумф </a:t>
            </a:r>
            <a:r>
              <a:rPr lang="ru-RU" sz="2400" dirty="0" err="1"/>
              <a:t>редукционизма</a:t>
            </a:r>
            <a:r>
              <a:rPr lang="ru-RU" sz="2400" dirty="0"/>
              <a:t>, потому что она объясняет химическое поведение элементов с помощью модели электронов в атомах. Холизм — это точка зрения, согласно которой некоторые явления, возникающие на системном уровне, не существуют на уровне компонентов и не могут быть объяснены на уровне компонентов.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3C3EA5-D0AA-7548-B887-5869EC2F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30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59078-B824-694E-B009-FBF59F7E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32" y="0"/>
            <a:ext cx="7886700" cy="466147"/>
          </a:xfrm>
        </p:spPr>
        <p:txBody>
          <a:bodyPr>
            <a:normAutofit fontScale="90000"/>
          </a:bodyPr>
          <a:lstStyle/>
          <a:p>
            <a:r>
              <a:rPr lang="ru-RU" dirty="0"/>
              <a:t>Инжиниринг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9E159-C1F8-5D45-B855-E4598E6A0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6" y="633412"/>
            <a:ext cx="8404514" cy="6224588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Централизованная → Децентрализованная. Централизованные системы концептуально просты и их легче анализировать, но децентрализованные системы могут быть более надежными. Например, во Всемирной паутине клиенты отправляют запросы на централизованные серверы; если серверы не работают, сервис недоступен. В </a:t>
            </a:r>
            <a:r>
              <a:rPr lang="ru-RU" sz="2400" dirty="0" err="1"/>
              <a:t>одноранговых</a:t>
            </a:r>
            <a:r>
              <a:rPr lang="ru-RU" sz="2400" dirty="0"/>
              <a:t> сетях каждый узел является и клиентом, и сервером. Чтобы отключить сервис, вы должны отключить каждый узел.</a:t>
            </a:r>
          </a:p>
          <a:p>
            <a:r>
              <a:rPr lang="ru-RU" sz="2400" dirty="0"/>
              <a:t>Один-ко-многим → Многие-ко-многим. Во многих коммуникационных системах службы вещания дополняются, а иногда и заменяются службами, которые позволяют пользователям общаться друг с другом и создавать, совместно использовать и изменять контент.</a:t>
            </a:r>
          </a:p>
          <a:p>
            <a:r>
              <a:rPr lang="ru-RU" sz="2400" dirty="0"/>
              <a:t>Сверху-вниз → Снизу-вверх. В социальных, политических и экономических системах многие виды деятельности, которые обычно организовывались бы централизованно, теперь осуществляются как массовые движения. Даже армии, являющиеся каноническим примером иерархической структуры, движутся к делегированному командованию и </a:t>
            </a:r>
            <a:r>
              <a:rPr lang="ru-RU" sz="2400" dirty="0" err="1"/>
              <a:t>сетецентрическому</a:t>
            </a:r>
            <a:r>
              <a:rPr lang="ru-RU" sz="2400" dirty="0"/>
              <a:t> управлению.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649E04-ED97-2343-A34C-EA2F5030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64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59078-B824-694E-B009-FBF59F7E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77" y="136524"/>
            <a:ext cx="7886700" cy="466147"/>
          </a:xfrm>
        </p:spPr>
        <p:txBody>
          <a:bodyPr>
            <a:normAutofit fontScale="90000"/>
          </a:bodyPr>
          <a:lstStyle/>
          <a:p>
            <a:r>
              <a:rPr lang="ru-RU" dirty="0"/>
              <a:t>Инжиниринг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9E159-C1F8-5D45-B855-E4598E6A0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6" y="633412"/>
            <a:ext cx="8404514" cy="6224588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Анализ → Вычисление. В классической инженерии пространство выполнимых проектов ограничено нашей способностью к анализу. Например, проектирование Эйфелевой башни стало возможным благодаря тому, что Гюстав Эйфель разработал новые аналитические методы, в частности, для учета ветровой нагрузки. Сейчас инструменты автоматизированного проектирования и анализа позволяют построить практически все, что только можно себе представить. </a:t>
            </a:r>
          </a:p>
          <a:p>
            <a:pPr marL="0" indent="0">
              <a:buNone/>
            </a:pPr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pPr marL="0" indent="0" algn="ctr">
              <a:buNone/>
            </a:pPr>
            <a:r>
              <a:rPr lang="ru-RU" sz="1600" dirty="0"/>
              <a:t>Музей Гуггенхайма в Бильбао Фрэнка </a:t>
            </a:r>
            <a:r>
              <a:rPr lang="ru-RU" sz="1600" dirty="0" err="1"/>
              <a:t>Гери</a:t>
            </a:r>
            <a:r>
              <a:rPr lang="ru-RU" sz="1600" dirty="0"/>
              <a:t>.</a:t>
            </a:r>
          </a:p>
          <a:p>
            <a:r>
              <a:rPr lang="ru-RU" sz="1600" dirty="0"/>
              <a:t>Изоляция → Взаимодействие. В классическом проектировании сложность больших систем управляется путем изоляции компонентов и минимизации взаимодействий. Это по-прежнему важный инженерный принцип; тем не менее доступность вычислений делает более осуществимым проектирование систем со сложным взаимодействием между компонентами.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649E04-ED97-2343-A34C-EA2F5030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87BA715-DDD3-E446-934B-3EF3310D4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64" y="1990034"/>
            <a:ext cx="4572278" cy="30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8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F5B08-8FAD-4D47-B985-178F08C9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82637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42BA2-C6DA-5B46-A25A-9E810B1C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9161"/>
            <a:ext cx="8021080" cy="5437190"/>
          </a:xfrm>
        </p:spPr>
        <p:txBody>
          <a:bodyPr>
            <a:normAutofit/>
          </a:bodyPr>
          <a:lstStyle/>
          <a:p>
            <a:r>
              <a:rPr lang="ru-RU" sz="2400" dirty="0"/>
              <a:t>Олег Ларичев. Теория и методы принятия решений, а также Хроника событий в Волшебных странах</a:t>
            </a:r>
          </a:p>
          <a:p>
            <a:r>
              <a:rPr lang="ru-RU" sz="2400" dirty="0"/>
              <a:t>Аллен Б. </a:t>
            </a:r>
            <a:r>
              <a:rPr lang="ru-RU" sz="2400" dirty="0" err="1"/>
              <a:t>Дауни</a:t>
            </a:r>
            <a:r>
              <a:rPr lang="ru-RU" sz="2400" dirty="0"/>
              <a:t>. Изучение сложных систем с помощью </a:t>
            </a:r>
            <a:r>
              <a:rPr lang="en" sz="2400" dirty="0"/>
              <a:t>Python</a:t>
            </a:r>
          </a:p>
          <a:p>
            <a:r>
              <a:rPr lang="ru-RU" sz="2400" dirty="0" err="1"/>
              <a:t>Джоэл</a:t>
            </a:r>
            <a:r>
              <a:rPr lang="ru-RU" sz="2400" dirty="0"/>
              <a:t> </a:t>
            </a:r>
            <a:r>
              <a:rPr lang="ru-RU" sz="2400" dirty="0" err="1"/>
              <a:t>Грас</a:t>
            </a:r>
            <a:r>
              <a:rPr lang="ru-RU" sz="2400" dirty="0"/>
              <a:t>. </a:t>
            </a:r>
            <a:r>
              <a:rPr lang="en" sz="2400" dirty="0"/>
              <a:t>Data Science. </a:t>
            </a:r>
            <a:r>
              <a:rPr lang="ru-RU" sz="2400" dirty="0"/>
              <a:t>Наука о данных с нуля</a:t>
            </a:r>
          </a:p>
          <a:p>
            <a:r>
              <a:rPr lang="ru-RU" sz="2400" dirty="0" err="1"/>
              <a:t>Хемди</a:t>
            </a:r>
            <a:r>
              <a:rPr lang="ru-RU" sz="2400" dirty="0"/>
              <a:t> </a:t>
            </a:r>
            <a:r>
              <a:rPr lang="ru-RU" sz="2400" dirty="0" err="1"/>
              <a:t>Таха</a:t>
            </a:r>
            <a:r>
              <a:rPr lang="ru-RU" sz="2400" dirty="0"/>
              <a:t>. Исследование операций</a:t>
            </a:r>
            <a:endParaRPr lang="en-US" sz="2400" dirty="0"/>
          </a:p>
          <a:p>
            <a:r>
              <a:rPr lang="ru-RU" sz="2400" dirty="0"/>
              <a:t>Ричард </a:t>
            </a:r>
            <a:r>
              <a:rPr lang="ru-RU" sz="2400" dirty="0" err="1"/>
              <a:t>Саттон</a:t>
            </a:r>
            <a:r>
              <a:rPr lang="ru-RU" sz="2400" dirty="0"/>
              <a:t>, Эндрю </a:t>
            </a:r>
            <a:r>
              <a:rPr lang="ru-RU" sz="2400" dirty="0" err="1"/>
              <a:t>Барто</a:t>
            </a:r>
            <a:r>
              <a:rPr lang="ru-RU" sz="2400" dirty="0"/>
              <a:t>. Обучение с подкреплением 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847112-9AA9-0544-B8D7-37881427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7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6A5F3-F60D-D349-B5A3-AC35DACD0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805585"/>
          </a:xfrm>
        </p:spPr>
        <p:txBody>
          <a:bodyPr/>
          <a:lstStyle/>
          <a:p>
            <a:r>
              <a:rPr lang="ru-RU" dirty="0"/>
              <a:t>Мышление в условиях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39AA0-1948-D342-B1BA-93ADA9578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05585"/>
            <a:ext cx="7886700" cy="6052415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Аристотелевская логика → многозначная логика. В традиционной логике любое утверждение либо истинно, либо ложно. Эта система поддается математическим доказательствам, но терпит неудачу (драматическим образом) во многих реальных приложениях. Альтернативы включают многозначную логику, нечеткую логику и другие системы, предназначенные для обработки неопределенности, неопределенности и неопределенности. Барт </a:t>
            </a:r>
            <a:r>
              <a:rPr lang="ru-RU" sz="1600" dirty="0" err="1"/>
              <a:t>Коско</a:t>
            </a:r>
            <a:r>
              <a:rPr lang="ru-RU" sz="1600" dirty="0"/>
              <a:t> обсуждает некоторые из этих систем в «Нечетком мышлении».</a:t>
            </a:r>
          </a:p>
          <a:p>
            <a:r>
              <a:rPr lang="ru-RU" sz="1600" dirty="0"/>
              <a:t>Частотная вероятность → </a:t>
            </a:r>
            <a:r>
              <a:rPr lang="ru-RU" sz="1600" dirty="0" err="1"/>
              <a:t>Байесианство</a:t>
            </a:r>
            <a:r>
              <a:rPr lang="ru-RU" sz="1600" dirty="0"/>
              <a:t>. Байесовская вероятность существовала веками, но до недавнего времени широко не использовалась, чему способствовала доступность дешевых вычислений и неохотное принятие субъективности в вероятностных утверждениях.</a:t>
            </a:r>
          </a:p>
          <a:p>
            <a:r>
              <a:rPr lang="ru-RU" sz="1600" dirty="0"/>
              <a:t>Объективное → Субъективное. Просвещение и философский модернизм основаны на вере в объективную истину, то есть в истину, независимую от людей, которые их придерживаются. Разработки 20-го века, включая квантовую механику, теорему </a:t>
            </a:r>
            <a:r>
              <a:rPr lang="ru-RU" sz="1600" dirty="0" err="1"/>
              <a:t>Гёделя</a:t>
            </a:r>
            <a:r>
              <a:rPr lang="ru-RU" sz="1600" dirty="0"/>
              <a:t> о неполноте и изучение Куном истории науки, привлекли внимание к, казалось бы, неизбежной субъективности даже в «точных науках» и математике.</a:t>
            </a:r>
          </a:p>
          <a:p>
            <a:r>
              <a:rPr lang="ru-RU" sz="1600" dirty="0"/>
              <a:t>Физический закон → Теория → Модель. Некоторые люди проводят различие между законами, теориями и моделями. Называть что-то «законом» означает, что это объективно истинно и неизменно; «теория» предполагает, что она подлежит пересмотру; а «модель» признает, что это субъективный выбор, основанный на упрощениях и приближениях.</a:t>
            </a:r>
          </a:p>
          <a:p>
            <a:r>
              <a:rPr lang="ru-RU" sz="1600" dirty="0"/>
              <a:t>Детерминизм → Индетерминизм. Детерминизм — это точка зрения, согласно которой все события неизбежно вызваны предшествующими событиями. Формы индетерминизма включают случайность, вероятностную причинность и фундаментальную неопределенность.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35B3F9-2A76-9048-9C9F-E1537DBE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37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088" y="4824771"/>
            <a:ext cx="6477000" cy="276999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934282"/>
            <a:ext cx="3238500" cy="24288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256" y="4041217"/>
            <a:ext cx="3788245" cy="17991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5616" y="1934281"/>
            <a:ext cx="3001537" cy="1288214"/>
          </a:xfrm>
          <a:prstGeom prst="rect">
            <a:avLst/>
          </a:prstGeom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8194EDB8-FD41-7B4B-8DC7-6EC40904C5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21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736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FFDDE-9E21-E24D-BA77-48856907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 вертолетов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67A089-CE8C-6B47-8570-EF723564D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1107996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Проект </a:t>
            </a:r>
            <a:r>
              <a:rPr lang="en" dirty="0"/>
              <a:t>C.R.E.A.T.I.O.N.</a:t>
            </a:r>
            <a:r>
              <a:rPr lang="ru-RU" dirty="0"/>
              <a:t> -</a:t>
            </a:r>
            <a:r>
              <a:rPr lang="en" dirty="0"/>
              <a:t> “</a:t>
            </a:r>
            <a:r>
              <a:rPr lang="en" b="1" dirty="0"/>
              <a:t>C</a:t>
            </a:r>
            <a:r>
              <a:rPr lang="en" dirty="0"/>
              <a:t>oncepts of </a:t>
            </a:r>
            <a:r>
              <a:rPr lang="en" b="1" dirty="0"/>
              <a:t>R</a:t>
            </a:r>
            <a:r>
              <a:rPr lang="en" dirty="0"/>
              <a:t>otorcraft </a:t>
            </a:r>
            <a:r>
              <a:rPr lang="en" b="1" dirty="0"/>
              <a:t>E</a:t>
            </a:r>
            <a:r>
              <a:rPr lang="en" dirty="0"/>
              <a:t>nhanced </a:t>
            </a:r>
            <a:r>
              <a:rPr lang="en" b="1" dirty="0"/>
              <a:t>A</a:t>
            </a:r>
            <a:r>
              <a:rPr lang="en" dirty="0"/>
              <a:t>ssessment </a:t>
            </a:r>
            <a:r>
              <a:rPr lang="en" b="1" dirty="0"/>
              <a:t>T</a:t>
            </a:r>
            <a:r>
              <a:rPr lang="en" dirty="0"/>
              <a:t>hrough </a:t>
            </a:r>
            <a:r>
              <a:rPr lang="en" b="1" dirty="0"/>
              <a:t>I</a:t>
            </a:r>
            <a:r>
              <a:rPr lang="en" dirty="0"/>
              <a:t>ntegrated </a:t>
            </a:r>
            <a:r>
              <a:rPr lang="en" b="1" dirty="0"/>
              <a:t>O</a:t>
            </a:r>
            <a:r>
              <a:rPr lang="en" dirty="0"/>
              <a:t>ptimization </a:t>
            </a:r>
            <a:r>
              <a:rPr lang="en" b="1" dirty="0"/>
              <a:t>N</a:t>
            </a:r>
            <a:r>
              <a:rPr lang="en" dirty="0"/>
              <a:t>etwork” </a:t>
            </a:r>
            <a:r>
              <a:rPr lang="ru-RU" dirty="0"/>
              <a:t>компании </a:t>
            </a:r>
            <a:r>
              <a:rPr lang="en" dirty="0"/>
              <a:t>ONERA – The French Aerospace Lab</a:t>
            </a:r>
            <a:endParaRPr lang="ru-RU" dirty="0"/>
          </a:p>
          <a:p>
            <a:pPr marL="0" indent="0">
              <a:buNone/>
            </a:pPr>
            <a:r>
              <a:rPr lang="en" dirty="0"/>
              <a:t> </a:t>
            </a:r>
            <a:endParaRPr lang="ru-RU" dirty="0"/>
          </a:p>
          <a:p>
            <a:r>
              <a:rPr lang="ru-RU" dirty="0"/>
              <a:t>Аналог в США: </a:t>
            </a:r>
            <a:r>
              <a:rPr lang="en" dirty="0"/>
              <a:t>CIRADS: Concept Independent Rotorcraft Analysis and Design Software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11A422-2D62-1848-B276-1DAE24038C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22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B275FC-D713-8D45-A0B5-5F09641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3247989"/>
            <a:ext cx="5080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38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88DE5-4FD5-144B-83CF-C825376E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модели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DA128B-89ED-1542-A32C-0567EFE7F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3428992" cy="4232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Основные модули</a:t>
            </a:r>
          </a:p>
          <a:p>
            <a:pPr marL="285750" indent="-285750"/>
            <a:r>
              <a:rPr lang="ru-RU" sz="1400" dirty="0"/>
              <a:t>Летные характеристики</a:t>
            </a:r>
          </a:p>
          <a:p>
            <a:pPr marL="285750" indent="-285750"/>
            <a:r>
              <a:rPr lang="ru-RU" sz="1400" dirty="0"/>
              <a:t>Воздействие на окружающую среду</a:t>
            </a:r>
          </a:p>
          <a:p>
            <a:pPr marL="0" indent="0">
              <a:buNone/>
            </a:pPr>
            <a:r>
              <a:rPr lang="ru-RU" sz="1400" dirty="0"/>
              <a:t>Вспомогательные модули</a:t>
            </a:r>
          </a:p>
          <a:p>
            <a:pPr marL="285750" indent="-285750"/>
            <a:r>
              <a:rPr lang="ru-RU" sz="1400" dirty="0"/>
              <a:t>Миссии и характеристики</a:t>
            </a:r>
          </a:p>
          <a:p>
            <a:pPr marL="285750" indent="-285750"/>
            <a:r>
              <a:rPr lang="ru-RU" sz="1400" dirty="0"/>
              <a:t>Архитектура и геометрия</a:t>
            </a:r>
          </a:p>
          <a:p>
            <a:pPr marL="285750" indent="-285750"/>
            <a:r>
              <a:rPr lang="ru-RU" sz="1400" dirty="0"/>
              <a:t>Веса и конструкции (включая </a:t>
            </a:r>
            <a:r>
              <a:rPr lang="ru-RU" sz="1400" dirty="0" err="1"/>
              <a:t>аэроупругость</a:t>
            </a:r>
            <a:r>
              <a:rPr lang="ru-RU" sz="1400" dirty="0"/>
              <a:t>)</a:t>
            </a:r>
          </a:p>
          <a:p>
            <a:pPr marL="285750" indent="-285750"/>
            <a:r>
              <a:rPr lang="ru-RU" sz="1400" dirty="0"/>
              <a:t>Аэродинамика</a:t>
            </a:r>
          </a:p>
          <a:p>
            <a:pPr marL="285750" indent="-285750"/>
            <a:r>
              <a:rPr lang="ru-RU" sz="1400" dirty="0"/>
              <a:t>Производство энергии (двигатель).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333E48-A28B-3E43-BD93-A69E1F024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23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8990A0-B5B8-0B4F-9B8C-877FC68C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1" y="2209800"/>
            <a:ext cx="4673600" cy="27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00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C884D-8121-F54C-BF4A-636C0F15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0653D9-CCA2-3B40-97C8-DE476C7AB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1384995"/>
          </a:xfrm>
        </p:spPr>
        <p:txBody>
          <a:bodyPr>
            <a:normAutofit fontScale="62500" lnSpcReduction="20000"/>
          </a:bodyPr>
          <a:lstStyle/>
          <a:p>
            <a:pPr marL="285750" indent="-285750"/>
            <a:r>
              <a:rPr lang="ru-RU" dirty="0"/>
              <a:t>минимизация расхода топлива: </a:t>
            </a:r>
            <a:r>
              <a:rPr lang="en" dirty="0" err="1"/>
              <a:t>Wfuel</a:t>
            </a:r>
            <a:r>
              <a:rPr lang="ru-RU" dirty="0"/>
              <a:t> -</a:t>
            </a:r>
            <a:r>
              <a:rPr lang="en" dirty="0"/>
              <a:t> </a:t>
            </a:r>
            <a:r>
              <a:rPr lang="ru-RU" dirty="0"/>
              <a:t>вес необходимого топлива,</a:t>
            </a:r>
          </a:p>
          <a:p>
            <a:pPr marL="285750" indent="-285750"/>
            <a:r>
              <a:rPr lang="ru-RU" dirty="0"/>
              <a:t>минимизация веса пустого вертолета: </a:t>
            </a:r>
            <a:r>
              <a:rPr lang="en" dirty="0" err="1"/>
              <a:t>Wempty</a:t>
            </a:r>
            <a:r>
              <a:rPr lang="en" dirty="0"/>
              <a:t> </a:t>
            </a:r>
            <a:r>
              <a:rPr lang="ru-RU" dirty="0"/>
              <a:t> - вес вертолета, кроме полезной нагрузки - веса, соответствующего 90 пассажирам и весу топлива,</a:t>
            </a:r>
          </a:p>
          <a:p>
            <a:pPr marL="285750" indent="-285750"/>
            <a:r>
              <a:rPr lang="ru-RU" dirty="0"/>
              <a:t>минимизация внешнего шума: </a:t>
            </a:r>
            <a:r>
              <a:rPr lang="en" dirty="0" err="1"/>
              <a:t>Facou</a:t>
            </a:r>
            <a:r>
              <a:rPr lang="en" dirty="0"/>
              <a:t> - </a:t>
            </a:r>
            <a:r>
              <a:rPr lang="ru-RU" dirty="0"/>
              <a:t>акустическая метрика, представляющая средний уровень шума на земле во время захода на посадку.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30A682-A104-F141-BD36-55BA75F08A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24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D8EB1-1F50-F04B-849E-54557716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3339122"/>
            <a:ext cx="3886200" cy="27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7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4AF58-3805-CC42-8858-83E7D9E8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проектные переменные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7B6374-0C39-BD46-A995-D81EE386C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873532"/>
          </a:xfrm>
        </p:spPr>
        <p:txBody>
          <a:bodyPr>
            <a:normAutofit/>
          </a:bodyPr>
          <a:lstStyle/>
          <a:p>
            <a:pPr marL="285750" indent="-285750"/>
            <a:r>
              <a:rPr lang="en" sz="1400" dirty="0"/>
              <a:t>R (</a:t>
            </a:r>
            <a:r>
              <a:rPr lang="ru-RU" sz="1400" dirty="0"/>
              <a:t>м) радиус несущего винта, </a:t>
            </a:r>
          </a:p>
          <a:p>
            <a:pPr marL="285750" indent="-285750"/>
            <a:r>
              <a:rPr lang="en" sz="1400" dirty="0"/>
              <a:t>C (</a:t>
            </a:r>
            <a:r>
              <a:rPr lang="ru-RU" sz="1400" dirty="0"/>
              <a:t>м) средняя хорда лопасти, </a:t>
            </a:r>
          </a:p>
          <a:p>
            <a:pPr marL="285750" indent="-285750"/>
            <a:r>
              <a:rPr lang="en" sz="1400" dirty="0"/>
              <a:t>U (</a:t>
            </a:r>
            <a:r>
              <a:rPr lang="ru-RU" sz="1400" dirty="0"/>
              <a:t>м/с) скорость вращения конца лопасти,</a:t>
            </a:r>
          </a:p>
          <a:p>
            <a:pPr marL="285750" indent="-285750"/>
            <a:r>
              <a:rPr lang="en-US" sz="1400" dirty="0"/>
              <a:t>b</a:t>
            </a:r>
            <a:r>
              <a:rPr lang="ru-RU" sz="1400" dirty="0"/>
              <a:t> количество лопастей</a:t>
            </a:r>
            <a:r>
              <a:rPr lang="en-US" sz="1400" dirty="0"/>
              <a:t>.</a:t>
            </a:r>
            <a:endParaRPr lang="ru-RU" sz="1400" dirty="0"/>
          </a:p>
          <a:p>
            <a:pPr marL="285750" indent="-285750"/>
            <a:endParaRPr lang="ru-RU" sz="1400" dirty="0"/>
          </a:p>
          <a:p>
            <a:endParaRPr lang="ru-RU" sz="1400" dirty="0"/>
          </a:p>
          <a:p>
            <a:r>
              <a:rPr lang="ru-RU" sz="1400" dirty="0"/>
              <a:t>Вопрос: это непрерывная или дискретная модель?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486CFE-CD4F-0A40-83F5-1A3C414DA7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25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9AC84-046C-E344-BAB7-22048CE6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10" y="3630332"/>
            <a:ext cx="3048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59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34B46-38BE-C041-B101-8DC5F405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Оптимизационная задача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B91D26-9DCD-E44F-A3CB-A18B5EE24A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26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40CFE2-70B3-D546-A0C6-15CD50FA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" y="1905000"/>
            <a:ext cx="2819400" cy="1244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086DDD-5F2A-1B49-B000-E6E19ACB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981200"/>
            <a:ext cx="4800600" cy="36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2E4F0-7072-FA49-9C6C-FB2E175A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параметров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6F81A4-D15E-144B-8154-C779377B09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27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EC56BC-2BB4-5C45-84D7-5868797D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81200"/>
            <a:ext cx="590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1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CF5B-30C8-CF49-A1D2-81DE5021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критериев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492665-246F-C640-B084-07C46FFF2B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28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49F3B0-2FD0-1F4D-832B-74BC8818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4" y="1828800"/>
            <a:ext cx="778071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5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58280" y="315689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Data Science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90309" y="1226916"/>
            <a:ext cx="8442855" cy="4514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ea typeface="Consolas" charset="0"/>
                <a:cs typeface="Consolas" charset="0"/>
              </a:rPr>
              <a:t>раздел информатики, изучающий проблемы анализа, обработки и представления данных в цифровой форме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  <a:p>
            <a:r>
              <a:rPr lang="ru-RU" sz="2400" dirty="0">
                <a:solidFill>
                  <a:schemeClr val="tx1"/>
                </a:solidFill>
                <a:ea typeface="Consolas" charset="0"/>
                <a:cs typeface="Consolas" charset="0"/>
              </a:rPr>
              <a:t>Объединяет методы по обработке данных в условиях больших объёмов и высокого уровня параллелизма, статистические методы, методы интеллектуального анализа данных и приложения искусственного интеллекта для работы с данными, а также методы проектирования и разработки баз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D8CBC-385D-1A48-98C2-75A5C85A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Математическое моделирование. Определение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4B4CF9-52BB-8249-81A1-6D3B4559B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4698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Математическая модель</a:t>
            </a:r>
            <a:r>
              <a:rPr lang="ru-RU" dirty="0"/>
              <a:t> — это приближённое описание какого-либо класса явлений внешнего мира, выраженное </a:t>
            </a:r>
            <a:r>
              <a:rPr lang="ru-RU" i="1" dirty="0"/>
              <a:t>математическими символами</a:t>
            </a:r>
          </a:p>
          <a:p>
            <a:endParaRPr lang="ru-RU" dirty="0"/>
          </a:p>
          <a:p>
            <a:r>
              <a:rPr lang="ru-RU" b="1" dirty="0"/>
              <a:t>Математическое моделирование </a:t>
            </a:r>
            <a:r>
              <a:rPr lang="ru-RU" dirty="0"/>
              <a:t>— это опосредованное практическое или теоретическое исследование объекта, при котором непосредственно изучается не сам интересующий нас объект, а некоторая вспомогательная искусственная или естественная система (модель), находящаяся в некотором объективном соответствии с познаваемым объектом, способная замещать его в определённых отношениях и дающая при её исследовании, в конечном счёте, информацию о самом моделируемом объекте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F5131F-A95E-4746-A506-CE73947B47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3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691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757746"/>
            <a:ext cx="5625702" cy="617684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Взаимосвязь специализаций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18297" y="2319087"/>
            <a:ext cx="5625702" cy="7760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i="1" u="none" strike="noStrike" dirty="0">
                <a:solidFill>
                  <a:schemeClr val="bg1"/>
                </a:solidFill>
                <a:effectLst/>
                <a:latin typeface="GT America"/>
              </a:rPr>
              <a:t>Data Scientist: The Sexiest Job of the 21st Century</a:t>
            </a:r>
            <a:r>
              <a:rPr lang="ru-RU" b="0" i="1" u="none" strike="noStrike" dirty="0">
                <a:solidFill>
                  <a:schemeClr val="bg1"/>
                </a:solidFill>
                <a:effectLst/>
                <a:latin typeface="GT America"/>
              </a:rPr>
              <a:t> - </a:t>
            </a:r>
            <a:r>
              <a:rPr lang="en-US" b="0" i="1" u="none" strike="noStrike" dirty="0">
                <a:solidFill>
                  <a:schemeClr val="bg1"/>
                </a:solidFill>
                <a:effectLst/>
                <a:latin typeface="GT America"/>
              </a:rPr>
              <a:t>Harvard Business Review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31AF1E-AD9D-DC48-BB9C-AD65C39B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1687104"/>
            <a:ext cx="7177814" cy="4109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DF0054-7CD8-1949-8C7A-D5023B66A7EE}"/>
              </a:ext>
            </a:extLst>
          </p:cNvPr>
          <p:cNvSpPr txBox="1"/>
          <p:nvPr/>
        </p:nvSpPr>
        <p:spPr>
          <a:xfrm>
            <a:off x="2893670" y="6100254"/>
            <a:ext cx="574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 Engineer (Operation Research Engineer) </a:t>
            </a:r>
            <a:endParaRPr lang="ru-RU" b="1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7E9F8F5-48E1-1B48-83B0-84B9AB6DD159}"/>
              </a:ext>
            </a:extLst>
          </p:cNvPr>
          <p:cNvSpPr/>
          <p:nvPr/>
        </p:nvSpPr>
        <p:spPr>
          <a:xfrm>
            <a:off x="5775767" y="3634451"/>
            <a:ext cx="2662177" cy="1307939"/>
          </a:xfrm>
          <a:prstGeom prst="ellipse">
            <a:avLst/>
          </a:prstGeom>
          <a:solidFill>
            <a:srgbClr val="FF0000">
              <a:alpha val="6013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214F4E4-45C4-A64A-BDC7-9AE1EE85AB2A}"/>
              </a:ext>
            </a:extLst>
          </p:cNvPr>
          <p:cNvSpPr/>
          <p:nvPr/>
        </p:nvSpPr>
        <p:spPr>
          <a:xfrm>
            <a:off x="2632700" y="5943600"/>
            <a:ext cx="4834900" cy="678873"/>
          </a:xfrm>
          <a:prstGeom prst="ellipse">
            <a:avLst/>
          </a:prstGeom>
          <a:solidFill>
            <a:srgbClr val="FF0000">
              <a:alpha val="6013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56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38" y="325285"/>
            <a:ext cx="7727508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Искусственный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38" y="1192192"/>
            <a:ext cx="8704162" cy="40002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b="1" dirty="0"/>
              <a:t>ГОСТ Р 59277— 2020: </a:t>
            </a:r>
            <a:endParaRPr lang="ru-RU" sz="3200" dirty="0"/>
          </a:p>
          <a:p>
            <a:pPr marL="0" indent="0">
              <a:buNone/>
            </a:pPr>
            <a:r>
              <a:rPr lang="ru-RU" sz="3200" dirty="0"/>
              <a:t>Искусственный интеллект (</a:t>
            </a:r>
            <a:r>
              <a:rPr lang="en-US" sz="3200" dirty="0"/>
              <a:t>artificial intelligence): </a:t>
            </a:r>
            <a:endParaRPr lang="ru-RU" sz="3200" dirty="0"/>
          </a:p>
          <a:p>
            <a:pPr marL="342883" lvl="1" indent="0">
              <a:buNone/>
            </a:pPr>
            <a:r>
              <a:rPr lang="ru-RU" sz="2800" dirty="0"/>
              <a:t>комплекс технологических решений, позво­ляющий имитировать когнитивные функции человека (включая самообучение, поиск решений без за­ ранее заданного алгоритма и достижение </a:t>
            </a:r>
            <a:r>
              <a:rPr lang="ru-RU" sz="2800" dirty="0" err="1"/>
              <a:t>инсайта</a:t>
            </a:r>
            <a:r>
              <a:rPr lang="ru-RU" sz="2800" dirty="0"/>
              <a:t>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3310526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90" y="555332"/>
            <a:ext cx="7885841" cy="6444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199761"/>
            <a:ext cx="8614284" cy="4842224"/>
          </a:xfrm>
        </p:spPr>
        <p:txBody>
          <a:bodyPr>
            <a:noAutofit/>
          </a:bodyPr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33" y="477515"/>
            <a:ext cx="8258334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Давайте подумаем 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471687"/>
            <a:ext cx="8258334" cy="5033285"/>
          </a:xfrm>
        </p:spPr>
        <p:txBody>
          <a:bodyPr>
            <a:normAutofit/>
          </a:bodyPr>
          <a:lstStyle/>
          <a:p>
            <a:r>
              <a:rPr lang="ru-RU" dirty="0"/>
              <a:t>Зачем мы учим машины? Например, получить прогноз продаж</a:t>
            </a:r>
          </a:p>
          <a:p>
            <a:r>
              <a:rPr lang="ru-RU" dirty="0"/>
              <a:t>Какие у разработчика моделей?</a:t>
            </a:r>
          </a:p>
          <a:p>
            <a:r>
              <a:rPr lang="ru-RU" dirty="0"/>
              <a:t>А какие цели у бизнеса?</a:t>
            </a:r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2784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6956"/>
            <a:ext cx="8270424" cy="5158260"/>
          </a:xfrm>
        </p:spPr>
        <p:txBody>
          <a:bodyPr>
            <a:normAutofit/>
          </a:bodyPr>
          <a:lstStyle/>
          <a:p>
            <a:r>
              <a:rPr lang="ru-RU" dirty="0"/>
              <a:t>Прибыль (часто 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знаю....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928234"/>
              </p:ext>
            </p:extLst>
          </p:nvPr>
        </p:nvGraphicFramePr>
        <p:xfrm>
          <a:off x="0" y="1250066"/>
          <a:ext cx="9144000" cy="5058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13" y="412696"/>
            <a:ext cx="7178621" cy="884436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Пример из бизнеса FMCG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263" y="1332623"/>
            <a:ext cx="7537473" cy="458535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7C72A5-A7F0-E24C-9E52-11717997C35E}"/>
              </a:ext>
            </a:extLst>
          </p:cNvPr>
          <p:cNvSpPr/>
          <p:nvPr/>
        </p:nvSpPr>
        <p:spPr>
          <a:xfrm>
            <a:off x="803263" y="1145894"/>
            <a:ext cx="7537473" cy="477207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819692"/>
              </p:ext>
            </p:extLst>
          </p:nvPr>
        </p:nvGraphicFramePr>
        <p:xfrm>
          <a:off x="50928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A8ED2-48C7-4740-B048-FF442793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B52739-6319-1048-B483-F23AD341E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553998"/>
          </a:xfrm>
        </p:spPr>
        <p:txBody>
          <a:bodyPr>
            <a:noAutofit/>
          </a:bodyPr>
          <a:lstStyle/>
          <a:p>
            <a:r>
              <a:rPr lang="ru-RU" dirty="0"/>
              <a:t>Почему мы исследуем модели объектов, а не сами объекты?</a:t>
            </a:r>
          </a:p>
          <a:p>
            <a:r>
              <a:rPr lang="ru-RU" dirty="0"/>
              <a:t>......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50A5EE-8E45-ED4F-AAB3-1160BCE7CA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26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63" y="616398"/>
            <a:ext cx="5396594" cy="40544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Итоги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BD3A74B-C5F2-F043-86C0-8175B3C03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952714"/>
              </p:ext>
            </p:extLst>
          </p:nvPr>
        </p:nvGraphicFramePr>
        <p:xfrm>
          <a:off x="456231" y="1021840"/>
          <a:ext cx="8442843" cy="583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546463" y="1841378"/>
            <a:ext cx="4973988" cy="5220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/>
              <a:t>Нужно справиться с тремя сложностями: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85" y="437946"/>
            <a:ext cx="6331195" cy="772288"/>
          </a:xfrm>
        </p:spPr>
        <p:txBody>
          <a:bodyPr>
            <a:normAutofit/>
          </a:bodyPr>
          <a:lstStyle/>
          <a:p>
            <a:r>
              <a:rPr lang="ru-RU" sz="2700" dirty="0">
                <a:solidFill>
                  <a:srgbClr val="00B0F0"/>
                </a:solidFill>
              </a:rPr>
              <a:t>Задача для самостоятельной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85" y="1210234"/>
            <a:ext cx="8371289" cy="5209820"/>
          </a:xfrm>
        </p:spPr>
        <p:txBody>
          <a:bodyPr>
            <a:normAutofit/>
          </a:bodyPr>
          <a:lstStyle/>
          <a:p>
            <a:r>
              <a:rPr lang="ru-RU" dirty="0"/>
              <a:t>Найдите в близкой Вам среде задачу, где модель была бы полезна</a:t>
            </a:r>
          </a:p>
          <a:p>
            <a:r>
              <a:rPr lang="ru-RU" dirty="0"/>
              <a:t>Чем определяется эффективность бизнеса в этой среде? Какие критерии и цели?</a:t>
            </a:r>
          </a:p>
          <a:p>
            <a:r>
              <a:rPr lang="ru-RU" dirty="0"/>
              <a:t>Как измерить полезность для бизнеса модели?</a:t>
            </a:r>
          </a:p>
          <a:p>
            <a:r>
              <a:rPr lang="ru-RU" dirty="0"/>
              <a:t>Постараетесь сформулировать числовые показатели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093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FF2204-5ABD-2846-B76D-27A4B0E7A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0" y="3688442"/>
            <a:ext cx="1458417" cy="10937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5F162-C351-8140-9E78-EF65E4FC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38" y="112878"/>
            <a:ext cx="8515350" cy="703011"/>
          </a:xfrm>
        </p:spPr>
        <p:txBody>
          <a:bodyPr>
            <a:normAutofit/>
          </a:bodyPr>
          <a:lstStyle/>
          <a:p>
            <a:r>
              <a:rPr lang="ru-RU" sz="3600" dirty="0"/>
              <a:t>Прогнозы развития авиационной отрасли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47EAB46-15A4-A84D-A79D-8B94F80B62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" y="458103"/>
            <a:ext cx="5439385" cy="33796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805B1232-4026-EE43-A03E-68DF7E36E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2953" y="853443"/>
                <a:ext cx="2193757" cy="24065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Поток по дуге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равен сумме всех корреспонденций из </a:t>
                </a:r>
                <a:r>
                  <a:rPr lang="en-US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через</a:t>
                </a:r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ru-RU" sz="200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p>
                        </m:sSubSup>
                        <m:r>
                          <a:rPr lang="ru-RU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p>
                        </m:sSubSup>
                      </m:e>
                    </m:d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bSup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sup>
                    </m:sSubSup>
                    <m:r>
                      <a:rPr lang="ru-RU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sup>
                    </m:sSubSup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805B1232-4026-EE43-A03E-68DF7E36E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953" y="853443"/>
                <a:ext cx="2193757" cy="2406556"/>
              </a:xfrm>
              <a:prstGeom prst="rect">
                <a:avLst/>
              </a:prstGeom>
              <a:blipFill>
                <a:blip r:embed="rId4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39FBC4-87B7-414F-BAAC-DE8E5DAC7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384" y="3598001"/>
            <a:ext cx="3612617" cy="2887395"/>
          </a:xfrm>
          <a:prstGeom prst="rect">
            <a:avLst/>
          </a:prstGeom>
        </p:spPr>
      </p:pic>
      <p:graphicFrame>
        <p:nvGraphicFramePr>
          <p:cNvPr id="10" name="Объект 3">
            <a:extLst>
              <a:ext uri="{FF2B5EF4-FFF2-40B4-BE49-F238E27FC236}">
                <a16:creationId xmlns:a16="http://schemas.microsoft.com/office/drawing/2014/main" id="{79B7929C-D02A-D145-892D-DB6A7289565F}"/>
              </a:ext>
            </a:extLst>
          </p:cNvPr>
          <p:cNvGraphicFramePr>
            <a:graphicFrameLocks/>
          </p:cNvGraphicFramePr>
          <p:nvPr/>
        </p:nvGraphicFramePr>
        <p:xfrm>
          <a:off x="45999" y="4288536"/>
          <a:ext cx="4137118" cy="2456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7693">
                  <a:extLst>
                    <a:ext uri="{9D8B030D-6E8A-4147-A177-3AD203B41FA5}">
                      <a16:colId xmlns:a16="http://schemas.microsoft.com/office/drawing/2014/main" val="4022379340"/>
                    </a:ext>
                  </a:extLst>
                </a:gridCol>
                <a:gridCol w="724674">
                  <a:extLst>
                    <a:ext uri="{9D8B030D-6E8A-4147-A177-3AD203B41FA5}">
                      <a16:colId xmlns:a16="http://schemas.microsoft.com/office/drawing/2014/main" val="3791484211"/>
                    </a:ext>
                  </a:extLst>
                </a:gridCol>
                <a:gridCol w="1436635">
                  <a:extLst>
                    <a:ext uri="{9D8B030D-6E8A-4147-A177-3AD203B41FA5}">
                      <a16:colId xmlns:a16="http://schemas.microsoft.com/office/drawing/2014/main" val="474181395"/>
                    </a:ext>
                  </a:extLst>
                </a:gridCol>
                <a:gridCol w="988116">
                  <a:extLst>
                    <a:ext uri="{9D8B030D-6E8A-4147-A177-3AD203B41FA5}">
                      <a16:colId xmlns:a16="http://schemas.microsoft.com/office/drawing/2014/main" val="923134872"/>
                    </a:ext>
                  </a:extLst>
                </a:gridCol>
              </a:tblGrid>
              <a:tr h="555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Категория ВС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Вместимость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Основные представители 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Перспектива по замещению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64223"/>
                  </a:ext>
                </a:extLst>
              </a:tr>
              <a:tr h="7470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+mn-lt"/>
                        </a:rPr>
                        <a:t>Магистральные широкофюзеляжные</a:t>
                      </a:r>
                      <a:endParaRPr lang="ru-RU" sz="7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350-600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+mn-lt"/>
                        </a:rPr>
                        <a:t>B-777, A-330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B-7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6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7, A-330-200, A-350-900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7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CR929 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5568634"/>
                  </a:ext>
                </a:extLst>
              </a:tr>
              <a:tr h="363632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Магистральные </a:t>
                      </a:r>
                      <a:r>
                        <a:rPr lang="ru-RU" sz="700" dirty="0" err="1">
                          <a:effectLst/>
                          <a:latin typeface="+mn-lt"/>
                        </a:rPr>
                        <a:t>узкоофюзеляжные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140-220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+mn-lt"/>
                        </a:rPr>
                        <a:t>A-320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/321, 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B-737-800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МС-21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0611014"/>
                  </a:ext>
                </a:extLst>
              </a:tr>
              <a:tr h="4268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85-140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+mn-lt"/>
                        </a:rPr>
                        <a:t>A-319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B-737-500, SSJ-100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+mn-lt"/>
                        </a:rPr>
                        <a:t>Модификации </a:t>
                      </a:r>
                      <a:r>
                        <a:rPr lang="en-US" sz="700">
                          <a:effectLst/>
                          <a:latin typeface="+mn-lt"/>
                        </a:rPr>
                        <a:t>SSJ-100</a:t>
                      </a:r>
                      <a:endParaRPr lang="ru-RU" sz="7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7364316"/>
                  </a:ext>
                </a:extLst>
              </a:tr>
              <a:tr h="171904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Региональные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60-85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Ан-148-1, 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ATR-72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Ил 114-300, ТВРС-44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4140468"/>
                  </a:ext>
                </a:extLst>
              </a:tr>
              <a:tr h="1917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20-60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Як</a:t>
                      </a:r>
                      <a:r>
                        <a:rPr lang="en-US" sz="700" dirty="0">
                          <a:effectLst/>
                          <a:latin typeface="+mn-lt"/>
                        </a:rPr>
                        <a:t>-40/42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, Ан-24/38</a:t>
                      </a:r>
                      <a:endParaRPr lang="ru-RU" sz="7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7915"/>
                  </a:ext>
                </a:extLst>
              </a:tr>
            </a:tbl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84C2CCE-FE02-9A40-862A-B013ABD78E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80" y="4694749"/>
            <a:ext cx="2513648" cy="21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80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78168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3A858D-DC13-7F48-8EE5-FA8D0F7167EE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F46F2243-6959-BD4D-82C7-D838DE714D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43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68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3278" y="1827367"/>
            <a:ext cx="5742340" cy="4202928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143000" y="759387"/>
            <a:ext cx="80010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lvl="0" indent="85725">
              <a:defRPr sz="2800" b="0" i="0">
                <a:solidFill>
                  <a:srgbClr val="008ED2"/>
                </a:solidFill>
                <a:latin typeface="Arial Unicode MS"/>
                <a:ea typeface="+mj-ea"/>
                <a:cs typeface="Arial Unicode MS"/>
              </a:defRPr>
            </a:lvl1pPr>
          </a:lstStyle>
          <a:p>
            <a:r>
              <a:rPr lang="ru-RU" sz="2700" dirty="0"/>
              <a:t>Планирование космических экспериментов (КЭ) на РС МКС</a:t>
            </a: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04312F38-0601-0A49-9E80-DEB1E6DBBA12}"/>
              </a:ext>
            </a:extLst>
          </p:cNvPr>
          <p:cNvSpPr txBox="1">
            <a:spLocks/>
          </p:cNvSpPr>
          <p:nvPr/>
        </p:nvSpPr>
        <p:spPr>
          <a:xfrm>
            <a:off x="228600" y="5638800"/>
            <a:ext cx="533400" cy="15240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z="1000" spc="15">
                <a:solidFill>
                  <a:prstClr val="white"/>
                </a:solidFill>
              </a:rPr>
              <a:pPr marL="25400"/>
              <a:t>44</a:t>
            </a:fld>
            <a:endParaRPr lang="ru-RU" sz="1000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225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1120367"/>
            <a:ext cx="5967237" cy="430887"/>
          </a:xfrm>
        </p:spPr>
        <p:txBody>
          <a:bodyPr>
            <a:normAutofit fontScale="90000"/>
          </a:bodyPr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7133" y="2211917"/>
            <a:ext cx="5967237" cy="276999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095" y="1627846"/>
            <a:ext cx="6911799" cy="431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7C6ADBDF-7A88-9143-A06D-59E8EBDB81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45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64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333500" y="772104"/>
            <a:ext cx="6477000" cy="430887"/>
          </a:xfrm>
        </p:spPr>
        <p:txBody>
          <a:bodyPr>
            <a:normAutofit fontScale="90000"/>
          </a:bodyPr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668" y="1430906"/>
            <a:ext cx="7196667" cy="440906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F2AB6BF7-4BDD-FA44-83C7-DE97DD95F2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46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66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1BBBC-9B54-8342-9504-D34B95517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Общий вид моделей исследования операций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9D8B0-0654-F04C-9DDF-C532F16E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4E40E603-6815-F847-B53B-7F3EFF66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399" y="1944013"/>
            <a:ext cx="6303047" cy="3464071"/>
          </a:xfrm>
          <a:prstGeom prst="rect">
            <a:avLst/>
          </a:prstGeom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E6B813BA-EB2E-F54E-9B16-6A040FD86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47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20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E1075-7575-C843-9D9D-38E832C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Производственная 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2D435B-8062-E948-A2FD-39523169A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9" y="1971684"/>
            <a:ext cx="8229599" cy="320991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Рассматривается некоторая производственная система, способная производить несколько видов продукции. Для производства используется ряд сырьевых ресурсов, имеющихся в системе в ограниченном количестве. От реализации произведенной продукции система получает прибыль. Требуется так составить производственный план (определить, какие виды продукции и в каком количестве производить), чтобы при имеющихся ограничениях на сырьевые ресурсы получить максимальную прибыль.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15364C-DDBD-D145-8E2B-8F4D3739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BB3354E2-24F2-D243-AAA7-AF4E78E68C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48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40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D340C-2F19-6C44-850F-B9E09525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Формализованная постановка</a:t>
            </a: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id="{01470043-B1A3-2248-BA8E-213AD100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352" y="1879717"/>
            <a:ext cx="6158758" cy="197233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9DD7BF-B9E1-4D49-B417-47051B01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1EE7C05-F429-5B4D-8888-5D6C3253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52" y="3743315"/>
            <a:ext cx="6464849" cy="2097069"/>
          </a:xfrm>
          <a:prstGeom prst="rect">
            <a:avLst/>
          </a:prstGeom>
        </p:spPr>
      </p:pic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E3A7EF09-424B-684D-A752-1D578B2C75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49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98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C482A-88D9-BA4D-8E11-AF9EF19B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Некоторые причины для моделирования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895A32-7707-4542-99CF-A184A514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1661993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Натурные испытания – это дорого/долго</a:t>
            </a:r>
          </a:p>
          <a:p>
            <a:endParaRPr lang="ru-RU" dirty="0"/>
          </a:p>
          <a:p>
            <a:r>
              <a:rPr lang="ru-RU" b="1" i="1" dirty="0"/>
              <a:t>Суть моделирования в абстрагировании/избирательности</a:t>
            </a:r>
          </a:p>
          <a:p>
            <a:pPr lvl="1"/>
            <a:r>
              <a:rPr lang="ru-RU" dirty="0"/>
              <a:t>Абстрагирование – это одни из способов борьбы со сложностями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3A1A9C-2691-E943-9ECA-4E1C2EDD1B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73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2946A7-97FC-7647-A57E-E15F483C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4"/>
            <a:ext cx="6553200" cy="430887"/>
          </a:xfrm>
        </p:spPr>
        <p:txBody>
          <a:bodyPr>
            <a:normAutofit fontScale="90000"/>
          </a:bodyPr>
          <a:lstStyle/>
          <a:p>
            <a:r>
              <a:rPr lang="ru-RU" dirty="0"/>
              <a:t>Давайте решим "проектную" задачу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8D1CC-118F-FD43-98E5-96BFEBE63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46988"/>
          </a:xfrm>
        </p:spPr>
        <p:txBody>
          <a:bodyPr>
            <a:normAutofit fontScale="55000" lnSpcReduction="20000"/>
          </a:bodyPr>
          <a:lstStyle/>
          <a:p>
            <a:r>
              <a:rPr lang="ru-RU" b="1" dirty="0"/>
              <a:t>Дано:</a:t>
            </a:r>
          </a:p>
          <a:p>
            <a:r>
              <a:rPr lang="ru-RU" dirty="0"/>
              <a:t>Система состоит из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dirty="0"/>
              <a:t> функционально необходимых элементов. </a:t>
            </a:r>
          </a:p>
          <a:p>
            <a:r>
              <a:rPr lang="ru-RU" dirty="0"/>
              <a:t>Известна вероятность безотказной работы отдельных элементов. </a:t>
            </a:r>
          </a:p>
          <a:p>
            <a:r>
              <a:rPr lang="ru-RU" dirty="0"/>
              <a:t>Для повышения надежности всей системы каждый элемент может быть дублирован несколькими подобными ему элементами способом «горячего» резервирования.</a:t>
            </a:r>
          </a:p>
          <a:p>
            <a:r>
              <a:rPr lang="ru-RU" dirty="0"/>
              <a:t>Известна стоимость одного элемента каждого типа и общее количество средств, выделенных на резервирование. </a:t>
            </a:r>
          </a:p>
          <a:p>
            <a:r>
              <a:rPr lang="ru-RU" b="1" dirty="0"/>
              <a:t>Требуется:</a:t>
            </a:r>
          </a:p>
          <a:p>
            <a:r>
              <a:rPr lang="ru-RU" dirty="0"/>
              <a:t>Определить оптимальное количество резервных элементов каждого вида, обеспечивающее максимальную вероятность безотказной работы всей системы.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144850-3536-E041-8875-B8A018D62E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50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6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CEB30-1548-694D-9F49-DC377812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Трудноразрешимые задачи, </a:t>
            </a:r>
            <a:br>
              <a:rPr lang="ru-RU" dirty="0"/>
            </a:br>
            <a:r>
              <a:rPr lang="en-US" dirty="0"/>
              <a:t>NP-</a:t>
            </a:r>
            <a:r>
              <a:rPr lang="ru-RU" dirty="0"/>
              <a:t>полнота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00E753-BF4A-8F41-B11C-E66E3FE1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87F970F0-3DFF-684A-9CA7-AECF3748A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470" y="2069621"/>
            <a:ext cx="5025063" cy="3962717"/>
          </a:xfrm>
          <a:prstGeom prst="rect">
            <a:avLst/>
          </a:prstGeom>
        </p:spPr>
      </p:pic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D07CA6BB-F1F3-7449-8AB6-CA29D42C0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51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23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быстродействия ЭВМ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556" y="1845984"/>
            <a:ext cx="4402891" cy="3235458"/>
          </a:xfrm>
          <a:prstGeom prst="rect">
            <a:avLst/>
          </a:prstGeom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5E701EBD-E655-1B4A-B6BA-F118FF5B4C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52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869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001" y="1905001"/>
            <a:ext cx="8229599" cy="3362317"/>
          </a:xfrm>
        </p:spPr>
        <p:txBody>
          <a:bodyPr>
            <a:no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3570F0-EE1A-F04C-9B12-002CCE1C75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53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433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87BA9-31A1-4242-A2D6-5D47F048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175940"/>
            <a:ext cx="8273612" cy="654377"/>
          </a:xfrm>
        </p:spPr>
        <p:txBody>
          <a:bodyPr>
            <a:normAutofit/>
          </a:bodyPr>
          <a:lstStyle/>
          <a:p>
            <a:r>
              <a:rPr lang="ru-RU" sz="3600" dirty="0"/>
              <a:t>Подходы к решению задач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5DD77D5-756F-714C-82FA-89D5388D73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67254"/>
          <a:ext cx="9144000" cy="6027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1662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E25CF-08B1-0B40-A2AE-63F83772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неявного перебора по векторной решетке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C31D10-4C1F-2444-9F11-985420512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1" y="2003912"/>
            <a:ext cx="206375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CE4ECDB-71D8-9D40-A02B-04EFD0F466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650" y="2125267"/>
          <a:ext cx="3203122" cy="3246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r:id="rId3" imgW="2197100" imgH="2413000" progId="Visio.Drawing.11">
                  <p:embed/>
                </p:oleObj>
              </mc:Choice>
              <mc:Fallback>
                <p:oleObj r:id="rId3" imgW="2197100" imgH="2413000" progId="Visio.Drawing.11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CE4ECDB-71D8-9D40-A02B-04EFD0F466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125267"/>
                        <a:ext cx="3203122" cy="32461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82E2C1-B4D0-BF46-8572-A8E01077954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72000" y="1524001"/>
            <a:ext cx="4354286" cy="4202907"/>
          </a:xfrm>
          <a:prstGeom prst="rect">
            <a:avLst/>
          </a:prstGeom>
        </p:spPr>
      </p:pic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DF21888A-2545-0047-A2CE-9BD267CA5B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55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75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BDD3A-7B09-4A4D-9096-8CD534E9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решать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6F6F8-13B3-0B45-903E-6A1A83C8E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8" y="1707304"/>
            <a:ext cx="6476999" cy="2102696"/>
          </a:xfrm>
        </p:spPr>
        <p:txBody>
          <a:bodyPr numCol="2">
            <a:normAutofit fontScale="92500" lnSpcReduction="20000"/>
          </a:bodyPr>
          <a:lstStyle/>
          <a:p>
            <a:r>
              <a:rPr lang="ru-RU" sz="2000" dirty="0"/>
              <a:t>Пакеты</a:t>
            </a:r>
            <a:endParaRPr lang="en-US" sz="2000" dirty="0"/>
          </a:p>
          <a:p>
            <a:r>
              <a:rPr lang="en-US" sz="2000" dirty="0"/>
              <a:t>SCIP</a:t>
            </a:r>
          </a:p>
          <a:p>
            <a:r>
              <a:rPr lang="en-US" sz="2000" dirty="0"/>
              <a:t>IBM ILOG</a:t>
            </a:r>
          </a:p>
          <a:p>
            <a:r>
              <a:rPr lang="en-US" sz="2000" dirty="0"/>
              <a:t>GAMS</a:t>
            </a:r>
          </a:p>
          <a:p>
            <a:r>
              <a:rPr lang="en-US" sz="2000" dirty="0"/>
              <a:t>FRODO</a:t>
            </a:r>
          </a:p>
          <a:p>
            <a:r>
              <a:rPr lang="en-US" sz="2000" dirty="0"/>
              <a:t>Google OR tools</a:t>
            </a:r>
          </a:p>
          <a:p>
            <a:r>
              <a:rPr lang="en-US" sz="2000" dirty="0"/>
              <a:t>GUROBI</a:t>
            </a:r>
          </a:p>
          <a:p>
            <a:endParaRPr lang="ru-RU" sz="2000" dirty="0"/>
          </a:p>
          <a:p>
            <a:r>
              <a:rPr lang="ru-RU" sz="2000" dirty="0"/>
              <a:t>Языки</a:t>
            </a:r>
            <a:r>
              <a:rPr lang="en-US" sz="2000" dirty="0"/>
              <a:t>/</a:t>
            </a:r>
            <a:r>
              <a:rPr lang="ru-RU" sz="2000" dirty="0"/>
              <a:t>Форматы</a:t>
            </a:r>
          </a:p>
          <a:p>
            <a:r>
              <a:rPr lang="en-US" sz="2000" dirty="0"/>
              <a:t>AMPL</a:t>
            </a:r>
          </a:p>
          <a:p>
            <a:r>
              <a:rPr lang="en-US" sz="2000" dirty="0"/>
              <a:t>MPS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BD7AD0-6A38-7643-B7A3-411CD34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8A6AE2ED-496C-5A42-8527-4736B540EC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56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687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43001" y="910291"/>
            <a:ext cx="7196667" cy="714041"/>
          </a:xfrm>
        </p:spPr>
        <p:txBody>
          <a:bodyPr>
            <a:noAutofit/>
          </a:bodyPr>
          <a:lstStyle/>
          <a:p>
            <a:r>
              <a:rPr lang="ru-RU" sz="2518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7520" y="1905000"/>
            <a:ext cx="6951343" cy="4042710"/>
          </a:xfrm>
        </p:spPr>
        <p:txBody>
          <a:bodyPr>
            <a:noAutofit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81D7B596-485D-8A48-943F-CA3041F129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57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413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1461C-9C63-4449-817E-F30A8633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35B2F78-AEB5-AA4D-A0FF-11730D3B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524000"/>
            <a:ext cx="6134562" cy="423852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58D762-AD84-6942-B0EB-5D30A02D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A3A52-6198-5248-B1AC-269E9A43125D}"/>
              </a:ext>
            </a:extLst>
          </p:cNvPr>
          <p:cNvSpPr txBox="1"/>
          <p:nvPr/>
        </p:nvSpPr>
        <p:spPr>
          <a:xfrm>
            <a:off x="187569" y="2456536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  <a:endParaRPr lang="en-US" dirty="0"/>
          </a:p>
          <a:p>
            <a:endParaRPr lang="ru-RU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47D423DF-397A-E34E-B705-D78A965FC4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58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66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F4EDE-1519-134B-80EF-763249C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857"/>
            <a:ext cx="7886700" cy="591315"/>
          </a:xfrm>
        </p:spPr>
        <p:txBody>
          <a:bodyPr>
            <a:noAutofit/>
          </a:bodyPr>
          <a:lstStyle/>
          <a:p>
            <a:r>
              <a:rPr lang="ru-RU" sz="3600" dirty="0"/>
              <a:t>Обучение с подкреплением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BE7CA7-EAE5-7D4D-80B2-D2A5C982A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93" y="1024384"/>
            <a:ext cx="5170639" cy="1902949"/>
          </a:xfrm>
          <a:prstGeom prst="rect">
            <a:avLst/>
          </a:prstGeom>
        </p:spPr>
      </p:pic>
      <p:pic>
        <p:nvPicPr>
          <p:cNvPr id="6" name="knocked-over-stand-up" descr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37D58D5C-109F-614C-B389-25154867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8532" y="3130537"/>
            <a:ext cx="5170638" cy="34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BB2FC-A98C-9A47-873E-F8E29BA5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3068"/>
            <a:ext cx="6553200" cy="1559419"/>
          </a:xfrm>
        </p:spPr>
        <p:txBody>
          <a:bodyPr>
            <a:normAutofit/>
          </a:bodyPr>
          <a:lstStyle/>
          <a:p>
            <a:r>
              <a:rPr lang="ru-RU" sz="3600" dirty="0"/>
              <a:t>Опасности математического моделирования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6F9279-CC55-2F4E-856E-1887AB833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600986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/>
              <a:t>Ферми сказал, что в теоретической физике есть лишь два подхода к вычислениям:</a:t>
            </a:r>
          </a:p>
          <a:p>
            <a:pPr marL="285750" indent="-285750"/>
            <a:r>
              <a:rPr lang="ru-RU" sz="1800" dirty="0"/>
              <a:t>понимание физической природы процесса </a:t>
            </a:r>
          </a:p>
          <a:p>
            <a:r>
              <a:rPr lang="ru-RU" sz="1800" dirty="0"/>
              <a:t>или </a:t>
            </a:r>
          </a:p>
          <a:p>
            <a:pPr marL="285750" indent="-285750"/>
            <a:r>
              <a:rPr lang="ru-RU" sz="1800" dirty="0"/>
              <a:t>наличие точного математического формализма, </a:t>
            </a:r>
          </a:p>
          <a:p>
            <a:endParaRPr lang="ru-RU" sz="1800" dirty="0"/>
          </a:p>
          <a:p>
            <a:r>
              <a:rPr lang="ru-RU" sz="1800" dirty="0"/>
              <a:t>и работа Дайсона не идёт ни по одному из этих путей. </a:t>
            </a:r>
          </a:p>
          <a:p>
            <a:r>
              <a:rPr lang="ru-RU" sz="1800" dirty="0"/>
              <a:t>Когда обескураженный Дайсон спросил Ферми, почему тому не кажется убедительным совпадение результатов вычислений и эксперимента, Ферми указал на наличие произвольных параметров в модели Дайсона и отметил:</a:t>
            </a:r>
          </a:p>
          <a:p>
            <a:endParaRPr lang="ru-RU" sz="1800" dirty="0"/>
          </a:p>
          <a:p>
            <a:r>
              <a:rPr lang="ru-RU" sz="1800" b="1" dirty="0"/>
              <a:t>мой друг Джонни фон Нейман говорил, что с четырьмя параметрами он может описать слона, а с пятым — заставить его махать хоботом</a:t>
            </a:r>
          </a:p>
          <a:p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2DBF7B-372E-A04E-92F6-7E84CBD19B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79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E46DA-6D90-6740-8BB9-BF774C44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517" y="612561"/>
            <a:ext cx="6771894" cy="3580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18B58-F67D-DD49-B28D-E2300AE0B6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1005"/>
            <a:ext cx="5537803" cy="36669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B268B-FF0E-2840-B458-76E18748D7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162"/>
          <a:stretch/>
        </p:blipFill>
        <p:spPr>
          <a:xfrm>
            <a:off x="3456000" y="4192636"/>
            <a:ext cx="5048772" cy="2389129"/>
          </a:xfrm>
          <a:prstGeom prst="rect">
            <a:avLst/>
          </a:prstGeom>
        </p:spPr>
      </p:pic>
      <p:pic>
        <p:nvPicPr>
          <p:cNvPr id="8" name="rl_fuel" descr="rl_fuel">
            <a:hlinkClick r:id="" action="ppaction://media"/>
            <a:extLst>
              <a:ext uri="{FF2B5EF4-FFF2-40B4-BE49-F238E27FC236}">
                <a16:creationId xmlns:a16="http://schemas.microsoft.com/office/drawing/2014/main" id="{2E7B634E-1B23-8044-ABC8-FDDD20579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0493" y="296651"/>
            <a:ext cx="2883507" cy="57649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7C3AA-D8D3-5749-ACE1-95007C09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49"/>
            <a:ext cx="8420757" cy="817288"/>
          </a:xfrm>
        </p:spPr>
        <p:txBody>
          <a:bodyPr>
            <a:normAutofit/>
          </a:bodyPr>
          <a:lstStyle/>
          <a:p>
            <a:r>
              <a:rPr lang="ru-RU" dirty="0"/>
              <a:t>Подходы к оптимизации транспорта</a:t>
            </a:r>
          </a:p>
        </p:txBody>
      </p:sp>
    </p:spTree>
    <p:extLst>
      <p:ext uri="{BB962C8B-B14F-4D97-AF65-F5344CB8AC3E}">
        <p14:creationId xmlns:p14="http://schemas.microsoft.com/office/powerpoint/2010/main" val="14983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92382-86FE-3149-9CD4-58AA66C0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823"/>
            <a:ext cx="7886700" cy="1325563"/>
          </a:xfrm>
        </p:spPr>
        <p:txBody>
          <a:bodyPr/>
          <a:lstStyle/>
          <a:p>
            <a:r>
              <a:rPr lang="ru-RU" dirty="0"/>
              <a:t>Преимущества решения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FFC4EB4-A695-B44F-8EE4-11C8089294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1227" y="1408386"/>
          <a:ext cx="8755117" cy="544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846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667" y="1845985"/>
            <a:ext cx="3272990" cy="295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0002" y="1845985"/>
            <a:ext cx="3272990" cy="29553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755616" y="5549705"/>
            <a:ext cx="1266180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17" dirty="0"/>
              <a:t>Пакет </a:t>
            </a:r>
            <a:r>
              <a:rPr lang="en-US" sz="1417" dirty="0" err="1"/>
              <a:t>pyDCOP</a:t>
            </a:r>
            <a:endParaRPr lang="ru-RU" sz="1417" dirty="0"/>
          </a:p>
        </p:txBody>
      </p:sp>
    </p:spTree>
    <p:extLst>
      <p:ext uri="{BB962C8B-B14F-4D97-AF65-F5344CB8AC3E}">
        <p14:creationId xmlns:p14="http://schemas.microsoft.com/office/powerpoint/2010/main" val="2953092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B70E9A-EA63-AE40-B2AC-6F390FC4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730251"/>
            <a:ext cx="6477000" cy="430887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Вольфрама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C10F16-8308-744B-ACF6-F31EEF617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595" y="1629834"/>
            <a:ext cx="5639129" cy="80559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85D394-CD13-5141-904B-E72B4CF2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9DC8FA-D58B-B24B-A279-5BACD0DC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93" y="2342873"/>
            <a:ext cx="3473931" cy="3641195"/>
          </a:xfrm>
          <a:prstGeom prst="rect">
            <a:avLst/>
          </a:prstGeom>
        </p:spPr>
      </p:pic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200511CF-A0A1-0144-BBCB-5178E2B84D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63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44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9806-1249-B64D-B42B-84781DF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клеточных автоматов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BCBFB-057A-6240-B160-9A3BD768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953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37106-F2ED-405E-BC33-CC3CF426205F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9217" name="Picture 1" descr="page7image4173358576">
            <a:extLst>
              <a:ext uri="{FF2B5EF4-FFF2-40B4-BE49-F238E27FC236}">
                <a16:creationId xmlns:a16="http://schemas.microsoft.com/office/drawing/2014/main" id="{37BE8ADB-4049-474D-B458-4A1D31DE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5284" y="2002164"/>
            <a:ext cx="5635439" cy="327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0572D802-E3AC-ED46-A979-969DED46B1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64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22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Зачетное задание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1008"/>
            <a:ext cx="7886700" cy="462595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8641"/>
          </a:xfrm>
        </p:spPr>
        <p:txBody>
          <a:bodyPr/>
          <a:lstStyle/>
          <a:p>
            <a:r>
              <a:rPr lang="ru-RU" dirty="0"/>
              <a:t>Зачетное задание 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8962"/>
            <a:ext cx="7886700" cy="5185458"/>
          </a:xfrm>
        </p:spPr>
        <p:txBody>
          <a:bodyPr>
            <a:normAutofit fontScale="92500" lnSpcReduction="10000"/>
          </a:bodyPr>
          <a:lstStyle/>
          <a:p>
            <a:pPr marL="571500" indent="-342900" algn="just">
              <a:spcAft>
                <a:spcPts val="4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проведении испытаний нового воздушного судна произошла предпосылка к авиационному происшествию. Для поиска неисправности нужно провести тестирование 10 приборов. </a:t>
            </a:r>
          </a:p>
          <a:p>
            <a:pPr marL="571500" indent="-342900" algn="just">
              <a:spcAft>
                <a:spcPts val="4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Известна информация из каких конкретных точек доступа можно проверить каждый прибор. </a:t>
            </a:r>
          </a:p>
          <a:p>
            <a:pPr marL="571500" indent="-342900" algn="just">
              <a:spcAft>
                <a:spcPts val="4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 некоторым приборам можно получить доступ из нескольких точек, некоторые точки открывают доступ к нескольким приборам. </a:t>
            </a:r>
          </a:p>
          <a:p>
            <a:pPr marL="571500" indent="-342900" algn="just">
              <a:spcAft>
                <a:spcPts val="4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Известны трудозатраты демонтажа вспомогательного оборудования для того, чтобы добраться до соответствующей точки доступа. Для проверки прибора достаточно получить доступ к нему хотя бы из одной точки.</a:t>
            </a:r>
          </a:p>
          <a:p>
            <a:pPr marL="571500" indent="-342900" algn="just">
              <a:spcAft>
                <a:spcPts val="4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модель в форме целевой функции и ограничений, которая позволит проверить все приборы при минимальных трудозатратах.</a:t>
            </a:r>
          </a:p>
          <a:p>
            <a:endParaRPr lang="ru-RU" sz="36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0222422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3501" y="3290501"/>
            <a:ext cx="6476999" cy="276999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ru-RU" dirty="0"/>
              <a:t>Пишите: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658164" y="2239308"/>
            <a:ext cx="6117167" cy="1156964"/>
          </a:xfrm>
          <a:prstGeom prst="rect">
            <a:avLst/>
          </a:prstGeom>
        </p:spPr>
        <p:txBody>
          <a:bodyPr vert="horz" lIns="71967" tIns="35983" rIns="71967" bIns="3598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463" dirty="0"/>
              <a:t>Спасибо за внимание!</a:t>
            </a:r>
          </a:p>
          <a:p>
            <a:endParaRPr lang="ru-RU" sz="3463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F4F341CF-4A7A-1144-A436-FB921A3FC5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67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705A0-BC8A-2247-BB4F-80BE7D88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Слон фон Неймана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01CAB1-8EF9-934F-9221-DCD2D741E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5296754"/>
            <a:ext cx="8229599" cy="830997"/>
          </a:xfrm>
        </p:spPr>
        <p:txBody>
          <a:bodyPr>
            <a:normAutofit fontScale="77500" lnSpcReduction="20000"/>
          </a:bodyPr>
          <a:lstStyle/>
          <a:p>
            <a:r>
              <a:rPr lang="en" dirty="0"/>
              <a:t>Jürgen Mayer, Khaled </a:t>
            </a:r>
            <a:r>
              <a:rPr lang="en" dirty="0" err="1"/>
              <a:t>Khairy</a:t>
            </a:r>
            <a:r>
              <a:rPr lang="en" dirty="0"/>
              <a:t> and Jonathon Howard. </a:t>
            </a:r>
            <a:r>
              <a:rPr lang="en" dirty="0">
                <a:hlinkClick r:id="rId2"/>
              </a:rPr>
              <a:t>Drawing an elephant with four complex parameters</a:t>
            </a:r>
            <a:r>
              <a:rPr lang="en" dirty="0"/>
              <a:t>. // Am. J. Phys. 78, 648 (2010).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C4AA61-14DB-954C-8EF9-88B1168A4F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7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1F6D16-19BB-DE43-9B90-E536A5F3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7756" y="1510987"/>
            <a:ext cx="3602845" cy="34026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47D144-214A-1748-9D13-C80EBC524A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422" y="694765"/>
            <a:ext cx="416145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5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DAB2B-C5DD-9548-8606-56967DE1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E4E89D-42CA-9B47-8D99-5EA9D382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16210"/>
          </a:xfrm>
        </p:spPr>
        <p:txBody>
          <a:bodyPr/>
          <a:lstStyle/>
          <a:p>
            <a:pPr marL="285750" indent="-285750"/>
            <a:r>
              <a:rPr lang="ru-RU" dirty="0"/>
              <a:t>Линейные или нелинейные модели</a:t>
            </a:r>
          </a:p>
          <a:p>
            <a:pPr marL="285750" indent="-285750"/>
            <a:r>
              <a:rPr lang="ru-RU" dirty="0"/>
              <a:t>Дискретные или непрерывные</a:t>
            </a:r>
          </a:p>
          <a:p>
            <a:pPr marL="285750" indent="-285750"/>
            <a:r>
              <a:rPr lang="ru-RU" dirty="0"/>
              <a:t>Детерминированные или стохастические или нечеткие или игровые</a:t>
            </a:r>
          </a:p>
          <a:p>
            <a:pPr marL="285750" indent="-285750"/>
            <a:r>
              <a:rPr lang="ru-RU" dirty="0"/>
              <a:t>Статические или динамические</a:t>
            </a:r>
          </a:p>
          <a:p>
            <a:pPr marL="285750" indent="-285750"/>
            <a:r>
              <a:rPr lang="ru-RU" dirty="0"/>
              <a:t>Структурные или функциональные модели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172F34-A681-AB44-94C3-F92211F1DD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8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82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CD3FC-83A9-5E44-A6F9-27D1D54B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задач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35F752-9D94-2D4E-858F-FFB0A361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276998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Прямая задача</a:t>
            </a:r>
            <a:r>
              <a:rPr lang="ru-RU" dirty="0"/>
              <a:t>: структура модели и все её параметры считаются известными, необходимо провести исследование модели для извлечения полезного знания об объекте. </a:t>
            </a:r>
          </a:p>
          <a:p>
            <a:endParaRPr lang="ru-RU" dirty="0"/>
          </a:p>
          <a:p>
            <a:r>
              <a:rPr lang="ru-RU" b="1" dirty="0"/>
              <a:t>Обратная задача</a:t>
            </a:r>
            <a:r>
              <a:rPr lang="ru-RU" dirty="0"/>
              <a:t>: известно множество возможных моделей, надо выбрать конкретную модель (параметры модели) на основании дополнительных данных об объекте. </a:t>
            </a:r>
          </a:p>
          <a:p>
            <a:r>
              <a:rPr lang="ru-RU" dirty="0"/>
              <a:t>Если модель (или параметры) выбираются под требованиях к объекту, то это </a:t>
            </a:r>
            <a:r>
              <a:rPr lang="ru-RU" i="1" dirty="0"/>
              <a:t>задача проектирования.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512E97-72B8-694E-BEE5-DF51CBFE4C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9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9319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1239</TotalTime>
  <Words>3014</Words>
  <Application>Microsoft Macintosh PowerPoint</Application>
  <PresentationFormat>Экран (4:3)</PresentationFormat>
  <Paragraphs>388</Paragraphs>
  <Slides>67</Slides>
  <Notes>3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80" baseType="lpstr">
      <vt:lpstr>Arial Unicode MS</vt:lpstr>
      <vt:lpstr>Arial</vt:lpstr>
      <vt:lpstr>Arial Narrow</vt:lpstr>
      <vt:lpstr>Calibri</vt:lpstr>
      <vt:lpstr>Calibri Light</vt:lpstr>
      <vt:lpstr>Cambria Math</vt:lpstr>
      <vt:lpstr>CMBX12</vt:lpstr>
      <vt:lpstr>CMSY10</vt:lpstr>
      <vt:lpstr>Consolas</vt:lpstr>
      <vt:lpstr>GT America</vt:lpstr>
      <vt:lpstr>Times New Roman</vt:lpstr>
      <vt:lpstr>Тема Office</vt:lpstr>
      <vt:lpstr>Visio.Drawing.11</vt:lpstr>
      <vt:lpstr>Системное мышление и моделирование</vt:lpstr>
      <vt:lpstr>Литература</vt:lpstr>
      <vt:lpstr>Математическое моделирование. Определение</vt:lpstr>
      <vt:lpstr>Дискуссия</vt:lpstr>
      <vt:lpstr>Некоторые причины для моделирования</vt:lpstr>
      <vt:lpstr>Опасности математического моделирования</vt:lpstr>
      <vt:lpstr>Слон фон Неймана</vt:lpstr>
      <vt:lpstr>Классификация моделей</vt:lpstr>
      <vt:lpstr>Классификация задач</vt:lpstr>
      <vt:lpstr>Этапы построения модели для решения практических задач</vt:lpstr>
      <vt:lpstr>Модель</vt:lpstr>
      <vt:lpstr>Дискуссия</vt:lpstr>
      <vt:lpstr>Анализ систем</vt:lpstr>
      <vt:lpstr>Использование моделей</vt:lpstr>
      <vt:lpstr>Модели</vt:lpstr>
      <vt:lpstr>Тенденции моделирования сложных систем</vt:lpstr>
      <vt:lpstr>Разные модели для разных целей</vt:lpstr>
      <vt:lpstr>Инжиниринг сложности</vt:lpstr>
      <vt:lpstr>Инжиниринг сложности</vt:lpstr>
      <vt:lpstr>Мышление в условиях сложности</vt:lpstr>
      <vt:lpstr>Мультидисциплинарная оптимизация</vt:lpstr>
      <vt:lpstr>Мультидисциплинарная оптимизация вертолетов</vt:lpstr>
      <vt:lpstr>Структура модели</vt:lpstr>
      <vt:lpstr>Критерии</vt:lpstr>
      <vt:lpstr>Некоторые проектные переменные</vt:lpstr>
      <vt:lpstr>Оптимизационная задача</vt:lpstr>
      <vt:lpstr>Расчет параметров</vt:lpstr>
      <vt:lpstr>Оценка критериев</vt:lpstr>
      <vt:lpstr>Презентация PowerPoint</vt:lpstr>
      <vt:lpstr>Презентация PowerPoint</vt:lpstr>
      <vt:lpstr>Вопрос для обсуждения</vt:lpstr>
      <vt:lpstr>Взаимосвязь специализаций</vt:lpstr>
      <vt:lpstr>Искусственный интеллект</vt:lpstr>
      <vt:lpstr>Машинное обучение</vt:lpstr>
      <vt:lpstr>Давайте подумаем про цели</vt:lpstr>
      <vt:lpstr>Цели</vt:lpstr>
      <vt:lpstr>Подходы ИИ</vt:lpstr>
      <vt:lpstr>Пример из бизнеса FMCG</vt:lpstr>
      <vt:lpstr>Машинное обучение</vt:lpstr>
      <vt:lpstr>Итоги</vt:lpstr>
      <vt:lpstr>Задача для самостоятельной работы</vt:lpstr>
      <vt:lpstr>Прогнозы развития авиационной отрасли</vt:lpstr>
      <vt:lpstr>Модели исследования операций </vt:lpstr>
      <vt:lpstr>Презентация PowerPoint</vt:lpstr>
      <vt:lpstr>Редактор критериев</vt:lpstr>
      <vt:lpstr>Ресурсные ограничения</vt:lpstr>
      <vt:lpstr>Общий вид моделей исследования операций</vt:lpstr>
      <vt:lpstr>Производственная задача</vt:lpstr>
      <vt:lpstr>Формализованная постановка</vt:lpstr>
      <vt:lpstr>Давайте решим "проектную" задачу</vt:lpstr>
      <vt:lpstr>Трудноразрешимые задачи,  NP-полнота</vt:lpstr>
      <vt:lpstr>Влияние быстродействия ЭВМ</vt:lpstr>
      <vt:lpstr>Экспоненциальная сложность на практике</vt:lpstr>
      <vt:lpstr>Подходы к решению задач</vt:lpstr>
      <vt:lpstr>Метод неявного перебора по векторной решетке</vt:lpstr>
      <vt:lpstr>Где решать задачи</vt:lpstr>
      <vt:lpstr>Современные средства решения задач оптимизации</vt:lpstr>
      <vt:lpstr>SCIP</vt:lpstr>
      <vt:lpstr>Обучение с подкреплением</vt:lpstr>
      <vt:lpstr>Подходы к оптимизации транспорта</vt:lpstr>
      <vt:lpstr>Преимущества решения</vt:lpstr>
      <vt:lpstr>Мультиагентное моделирование в задачах DCOP</vt:lpstr>
      <vt:lpstr>Модель Вольфрама </vt:lpstr>
      <vt:lpstr>Модели клеточных автоматов</vt:lpstr>
      <vt:lpstr>Зачетное задание 1</vt:lpstr>
      <vt:lpstr>Зачетное задание 2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193</cp:revision>
  <dcterms:created xsi:type="dcterms:W3CDTF">2016-10-02T08:06:42Z</dcterms:created>
  <dcterms:modified xsi:type="dcterms:W3CDTF">2022-10-06T10:27:14Z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